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698" r:id="rId2"/>
  </p:sldMasterIdLst>
  <p:notesMasterIdLst>
    <p:notesMasterId r:id="rId23"/>
  </p:notesMasterIdLst>
  <p:sldIdLst>
    <p:sldId id="256" r:id="rId3"/>
    <p:sldId id="258" r:id="rId4"/>
    <p:sldId id="272" r:id="rId5"/>
    <p:sldId id="268" r:id="rId6"/>
    <p:sldId id="257" r:id="rId7"/>
    <p:sldId id="273" r:id="rId8"/>
    <p:sldId id="274" r:id="rId9"/>
    <p:sldId id="261" r:id="rId10"/>
    <p:sldId id="262" r:id="rId11"/>
    <p:sldId id="263" r:id="rId12"/>
    <p:sldId id="264" r:id="rId13"/>
    <p:sldId id="265" r:id="rId14"/>
    <p:sldId id="266" r:id="rId15"/>
    <p:sldId id="267" r:id="rId16"/>
    <p:sldId id="275" r:id="rId17"/>
    <p:sldId id="269" r:id="rId18"/>
    <p:sldId id="276" r:id="rId19"/>
    <p:sldId id="270" r:id="rId20"/>
    <p:sldId id="271" r:id="rId21"/>
    <p:sldId id="281"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84715" autoAdjust="0"/>
  </p:normalViewPr>
  <p:slideViewPr>
    <p:cSldViewPr snapToGrid="0">
      <p:cViewPr varScale="1">
        <p:scale>
          <a:sx n="63" d="100"/>
          <a:sy n="63" d="100"/>
        </p:scale>
        <p:origin x="10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D6623-2975-4FE3-B42F-9021161B4760}" type="datetimeFigureOut">
              <a:rPr lang="fr-BE" smtClean="0"/>
              <a:t>20-05-20</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BE8A1-83CA-497C-A0D3-5F87492C36DB}" type="slidenum">
              <a:rPr lang="fr-BE" smtClean="0"/>
              <a:t>‹N°›</a:t>
            </a:fld>
            <a:endParaRPr lang="fr-BE"/>
          </a:p>
        </p:txBody>
      </p:sp>
    </p:spTree>
    <p:extLst>
      <p:ext uri="{BB962C8B-B14F-4D97-AF65-F5344CB8AC3E}">
        <p14:creationId xmlns:p14="http://schemas.microsoft.com/office/powerpoint/2010/main" val="324132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887BE8A1-83CA-497C-A0D3-5F87492C36DB}" type="slidenum">
              <a:rPr lang="fr-BE" smtClean="0"/>
              <a:t>1</a:t>
            </a:fld>
            <a:endParaRPr lang="fr-BE"/>
          </a:p>
        </p:txBody>
      </p:sp>
    </p:spTree>
    <p:extLst>
      <p:ext uri="{BB962C8B-B14F-4D97-AF65-F5344CB8AC3E}">
        <p14:creationId xmlns:p14="http://schemas.microsoft.com/office/powerpoint/2010/main" val="1875611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887BE8A1-83CA-497C-A0D3-5F87492C36DB}" type="slidenum">
              <a:rPr lang="fr-BE" smtClean="0"/>
              <a:t>2</a:t>
            </a:fld>
            <a:endParaRPr lang="fr-BE"/>
          </a:p>
        </p:txBody>
      </p:sp>
    </p:spTree>
    <p:extLst>
      <p:ext uri="{BB962C8B-B14F-4D97-AF65-F5344CB8AC3E}">
        <p14:creationId xmlns:p14="http://schemas.microsoft.com/office/powerpoint/2010/main" val="856624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887BE8A1-83CA-497C-A0D3-5F87492C36DB}" type="slidenum">
              <a:rPr lang="fr-BE" smtClean="0"/>
              <a:t>9</a:t>
            </a:fld>
            <a:endParaRPr lang="fr-BE"/>
          </a:p>
        </p:txBody>
      </p:sp>
    </p:spTree>
    <p:extLst>
      <p:ext uri="{BB962C8B-B14F-4D97-AF65-F5344CB8AC3E}">
        <p14:creationId xmlns:p14="http://schemas.microsoft.com/office/powerpoint/2010/main" val="135056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p:txBody>
          <a:bodyPr/>
          <a:lstStyle/>
          <a:p>
            <a:fld id="{9184DA70-C731-4C70-880D-CCD4705E623C}" type="datetime1">
              <a:rPr lang="en-US" smtClean="0"/>
              <a:t>5/20/2020</a:t>
            </a:fld>
            <a:endParaRPr lang="en-US" dirty="0"/>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305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7D5506EE-1026-4F35-9ACC-BD05BE0F9B36}"/>
              </a:ext>
            </a:extLst>
          </p:cNvPr>
          <p:cNvSpPr>
            <a:spLocks noGrp="1"/>
          </p:cNvSpPr>
          <p:nvPr>
            <p:ph type="dt" sz="half" idx="10"/>
          </p:nvPr>
        </p:nvSpPr>
        <p:spPr/>
        <p:txBody>
          <a:bodyPr/>
          <a:lstStyle/>
          <a:p>
            <a:fld id="{B612A279-0833-481D-8C56-F67FD0AC6C50}" type="datetime1">
              <a:rPr lang="en-US" smtClean="0"/>
              <a:t>5/20/2020</a:t>
            </a:fld>
            <a:endParaRPr lang="en-US" dirty="0"/>
          </a:p>
        </p:txBody>
      </p:sp>
      <p:sp>
        <p:nvSpPr>
          <p:cNvPr id="8" name="Footer Placeholder 7">
            <a:extLst>
              <a:ext uri="{FF2B5EF4-FFF2-40B4-BE49-F238E27FC236}">
                <a16:creationId xmlns:a16="http://schemas.microsoft.com/office/drawing/2014/main" xmlns=""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999B2253-74CC-409E-BEB0-F8EFCFCB5629}"/>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942564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AF33D6B0-F070-45C4-A472-19F432BE3932}"/>
              </a:ext>
            </a:extLst>
          </p:cNvPr>
          <p:cNvSpPr>
            <a:spLocks noGrp="1"/>
          </p:cNvSpPr>
          <p:nvPr>
            <p:ph type="dt" sz="half" idx="10"/>
          </p:nvPr>
        </p:nvSpPr>
        <p:spPr/>
        <p:txBody>
          <a:bodyPr/>
          <a:lstStyle/>
          <a:p>
            <a:fld id="{6587DA83-5663-4C9C-B9AA-0B40A3DAFF81}" type="datetime1">
              <a:rPr lang="en-US" smtClean="0"/>
              <a:t>5/20/2020</a:t>
            </a:fld>
            <a:endParaRPr lang="en-US" dirty="0"/>
          </a:p>
        </p:txBody>
      </p:sp>
      <p:sp>
        <p:nvSpPr>
          <p:cNvPr id="8" name="Footer Placeholder 7">
            <a:extLst>
              <a:ext uri="{FF2B5EF4-FFF2-40B4-BE49-F238E27FC236}">
                <a16:creationId xmlns:a16="http://schemas.microsoft.com/office/drawing/2014/main" xmlns=""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F762A46F-6BE5-4D12-9412-5CA7672EA8EC}"/>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256686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t>5/20/2020</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221809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t>5/20/2020</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932621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t>5/20/2020</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07553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92195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5/20/2020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418689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396392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753054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5/20/2020</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166781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p:txBody>
          <a:bodyPr/>
          <a:lstStyle/>
          <a:p>
            <a:fld id="{4BE1D723-8F53-4F53-90B0-1982A396982E}" type="datetime1">
              <a:rPr lang="en-US" smtClean="0"/>
              <a:t>5/20/2020</a:t>
            </a:fld>
            <a:endParaRPr lang="en-US" dirty="0"/>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12746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5/20/2020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9280811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299653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xmlns=""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xmlns=""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xmlns=""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xmlns="" id="{5C74A470-3BD3-4F33-80E5-67E6E87FCBE7}"/>
              </a:ext>
            </a:extLst>
          </p:cNvPr>
          <p:cNvSpPr>
            <a:spLocks noGrp="1"/>
          </p:cNvSpPr>
          <p:nvPr>
            <p:ph type="dt" sz="half" idx="10"/>
          </p:nvPr>
        </p:nvSpPr>
        <p:spPr/>
        <p:txBody>
          <a:bodyPr/>
          <a:lstStyle/>
          <a:p>
            <a:fld id="{ED291B17-9318-49DB-B28B-6E5994AE9581}" type="datetime1">
              <a:rPr lang="en-US" smtClean="0"/>
              <a:t>5/20/2020</a:t>
            </a:fld>
            <a:endParaRPr lang="en-US" dirty="0"/>
          </a:p>
        </p:txBody>
      </p:sp>
      <p:sp>
        <p:nvSpPr>
          <p:cNvPr id="12" name="Footer Placeholder 11">
            <a:extLst>
              <a:ext uri="{FF2B5EF4-FFF2-40B4-BE49-F238E27FC236}">
                <a16:creationId xmlns:a16="http://schemas.microsoft.com/office/drawing/2014/main" xmlns=""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xmlns="" id="{76FF9E58-C0B2-436B-A21C-DB45A00D6515}"/>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02156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p:txBody>
          <a:bodyPr/>
          <a:lstStyle/>
          <a:p>
            <a:fld id="{97669AF7-7BEB-44E4-9852-375E34362B5B}" type="datetime1">
              <a:rPr lang="en-US" smtClean="0"/>
              <a:t>5/20/2020</a:t>
            </a:fld>
            <a:endParaRPr lang="en-US" dirty="0"/>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2804442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p:txBody>
          <a:bodyPr/>
          <a:lstStyle/>
          <a:p>
            <a:fld id="{BAAAC38D-0552-4C82-B593-E6124DFADBE2}" type="datetime1">
              <a:rPr lang="en-US" smtClean="0"/>
              <a:t>5/20/2020</a:t>
            </a:fld>
            <a:endParaRPr lang="en-US" dirty="0"/>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3646815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p:txBody>
          <a:bodyPr/>
          <a:lstStyle/>
          <a:p>
            <a:fld id="{D9DF0F1C-5577-4ACB-BB62-DF8F3C494C7E}" type="datetime1">
              <a:rPr lang="en-US" smtClean="0"/>
              <a:t>5/20/2020</a:t>
            </a:fld>
            <a:endParaRPr lang="en-US" dirty="0"/>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01942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p:txBody>
          <a:bodyPr/>
          <a:lstStyle/>
          <a:p>
            <a:fld id="{1775B394-D9F9-4F0C-B15D-605F45CB9E9F}" type="datetime1">
              <a:rPr lang="en-US" smtClean="0"/>
              <a:t>5/20/2020</a:t>
            </a:fld>
            <a:endParaRPr lang="en-US" dirty="0"/>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698160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p:txBody>
          <a:bodyPr/>
          <a:lstStyle/>
          <a:p>
            <a:fld id="{39667345-2558-425A-8533-9BFDBCE15005}" type="datetime1">
              <a:rPr lang="en-US" smtClean="0"/>
              <a:t>5/20/2020</a:t>
            </a:fld>
            <a:endParaRPr lang="en-US" dirty="0"/>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107889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5/20/2020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a:t>
            </a:fld>
            <a:endParaRPr lang="en-US" dirty="0"/>
          </a:p>
        </p:txBody>
      </p:sp>
    </p:spTree>
    <p:extLst>
      <p:ext uri="{BB962C8B-B14F-4D97-AF65-F5344CB8AC3E}">
        <p14:creationId xmlns:p14="http://schemas.microsoft.com/office/powerpoint/2010/main" val="2951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5/20/2020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a:t>
            </a:fld>
            <a:endParaRPr lang="en-US" dirty="0"/>
          </a:p>
        </p:txBody>
      </p:sp>
    </p:spTree>
    <p:extLst>
      <p:ext uri="{BB962C8B-B14F-4D97-AF65-F5344CB8AC3E}">
        <p14:creationId xmlns:p14="http://schemas.microsoft.com/office/powerpoint/2010/main" val="44203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5/20/2020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‹N°›</a:t>
            </a:fld>
            <a:endParaRPr lang="en-US" dirty="0"/>
          </a:p>
        </p:txBody>
      </p:sp>
      <p:cxnSp>
        <p:nvCxnSpPr>
          <p:cNvPr id="10" name="Straight Connector 9">
            <a:extLst>
              <a:ext uri="{FF2B5EF4-FFF2-40B4-BE49-F238E27FC236}">
                <a16:creationId xmlns:a16="http://schemas.microsoft.com/office/drawing/2014/main" xmlns=""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6675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0" r:id="rId6"/>
    <p:sldLayoutId id="2147483686" r:id="rId7"/>
    <p:sldLayoutId id="2147483687" r:id="rId8"/>
    <p:sldLayoutId id="2147483688" r:id="rId9"/>
    <p:sldLayoutId id="2147483689" r:id="rId10"/>
    <p:sldLayoutId id="2147483691"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5/20/2020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‹N°›</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8206617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Image 4">
            <a:extLst>
              <a:ext uri="{FF2B5EF4-FFF2-40B4-BE49-F238E27FC236}">
                <a16:creationId xmlns:a16="http://schemas.microsoft.com/office/drawing/2014/main" xmlns="" id="{CB76E8B6-3FCB-41A4-84F1-486290B71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096617"/>
            <a:ext cx="10905066" cy="4143924"/>
          </a:xfrm>
          <a:prstGeom prst="rect">
            <a:avLst/>
          </a:prstGeom>
        </p:spPr>
      </p:pic>
      <p:sp>
        <p:nvSpPr>
          <p:cNvPr id="4" name="AutoShape 2" descr="Padlet est la solution la plus simple au monde pour créer et ...">
            <a:extLst>
              <a:ext uri="{FF2B5EF4-FFF2-40B4-BE49-F238E27FC236}">
                <a16:creationId xmlns:a16="http://schemas.microsoft.com/office/drawing/2014/main" xmlns="" id="{82A45A00-2B7C-415F-BA27-2A72742A420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spTree>
    <p:extLst>
      <p:ext uri="{BB962C8B-B14F-4D97-AF65-F5344CB8AC3E}">
        <p14:creationId xmlns:p14="http://schemas.microsoft.com/office/powerpoint/2010/main" val="31980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8013346-141C-4ABA-942B-E380B4D52485}"/>
              </a:ext>
            </a:extLst>
          </p:cNvPr>
          <p:cNvSpPr>
            <a:spLocks noGrp="1"/>
          </p:cNvSpPr>
          <p:nvPr>
            <p:ph type="title"/>
          </p:nvPr>
        </p:nvSpPr>
        <p:spPr>
          <a:xfrm>
            <a:off x="581192" y="593090"/>
            <a:ext cx="11029616" cy="1188720"/>
          </a:xfrm>
        </p:spPr>
        <p:txBody>
          <a:bodyPr/>
          <a:lstStyle/>
          <a:p>
            <a:r>
              <a:rPr lang="fr-BE" dirty="0"/>
              <a:t>Système socio-économique</a:t>
            </a:r>
          </a:p>
        </p:txBody>
      </p:sp>
      <p:sp>
        <p:nvSpPr>
          <p:cNvPr id="3" name="Espace réservé du contenu 2">
            <a:extLst>
              <a:ext uri="{FF2B5EF4-FFF2-40B4-BE49-F238E27FC236}">
                <a16:creationId xmlns:a16="http://schemas.microsoft.com/office/drawing/2014/main" xmlns="" id="{F74476E5-B492-469C-A10D-39279A7AF9D8}"/>
              </a:ext>
            </a:extLst>
          </p:cNvPr>
          <p:cNvSpPr>
            <a:spLocks noGrp="1"/>
          </p:cNvSpPr>
          <p:nvPr>
            <p:ph idx="1"/>
          </p:nvPr>
        </p:nvSpPr>
        <p:spPr>
          <a:xfrm>
            <a:off x="581192" y="2146852"/>
            <a:ext cx="4997973" cy="3634486"/>
          </a:xfrm>
        </p:spPr>
        <p:txBody>
          <a:bodyPr>
            <a:normAutofit fontScale="77500" lnSpcReduction="20000"/>
          </a:bodyPr>
          <a:lstStyle/>
          <a:p>
            <a:r>
              <a:rPr lang="fr-BE" dirty="0"/>
              <a:t>DEFINITION : Malgré certaines caractéristiques, notamment la densité du bâti, la ville actuelle se définit davantage par son rôle socio-économique que par sa délimitation spatiale. Elle est un lieu de résidence, de production (sauf agricole), d'échanges, de gestion.</a:t>
            </a:r>
          </a:p>
          <a:p>
            <a:r>
              <a:rPr lang="fr-BE" dirty="0"/>
              <a:t>Pour pallier les difficultés de la délimitation spatiale, des géographes font la distinction entre :</a:t>
            </a:r>
          </a:p>
          <a:p>
            <a:pPr marL="0" indent="0">
              <a:buNone/>
            </a:pPr>
            <a:r>
              <a:rPr lang="fr-BE" dirty="0"/>
              <a:t>- l'agglomération morphologique, définie comme un continuum bâti, avec des densités élevées ;</a:t>
            </a:r>
          </a:p>
          <a:p>
            <a:pPr marL="0" indent="0">
              <a:buNone/>
            </a:pPr>
            <a:r>
              <a:rPr lang="fr-BE" dirty="0"/>
              <a:t>- la périphérie dont les caractéristiques urbaines sont moins affirmées ; c'est la zone de croissance de la ville.</a:t>
            </a:r>
          </a:p>
          <a:p>
            <a:r>
              <a:rPr lang="fr-BE" dirty="0"/>
              <a:t>Agglomération morphologique et périphérie constituent la zone urbaine, par opposition à la campagne.</a:t>
            </a:r>
          </a:p>
        </p:txBody>
      </p:sp>
      <p:pic>
        <p:nvPicPr>
          <p:cNvPr id="4" name="Image 3">
            <a:extLst>
              <a:ext uri="{FF2B5EF4-FFF2-40B4-BE49-F238E27FC236}">
                <a16:creationId xmlns:a16="http://schemas.microsoft.com/office/drawing/2014/main" xmlns="" id="{261E423F-D110-453C-A3D4-68E638E02BFC}"/>
              </a:ext>
            </a:extLst>
          </p:cNvPr>
          <p:cNvPicPr>
            <a:picLocks noChangeAspect="1"/>
          </p:cNvPicPr>
          <p:nvPr/>
        </p:nvPicPr>
        <p:blipFill>
          <a:blip r:embed="rId2"/>
          <a:stretch>
            <a:fillRect/>
          </a:stretch>
        </p:blipFill>
        <p:spPr>
          <a:xfrm>
            <a:off x="5793252" y="2146852"/>
            <a:ext cx="5817556" cy="3523698"/>
          </a:xfrm>
          <a:prstGeom prst="rect">
            <a:avLst/>
          </a:prstGeom>
        </p:spPr>
      </p:pic>
    </p:spTree>
    <p:extLst>
      <p:ext uri="{BB962C8B-B14F-4D97-AF65-F5344CB8AC3E}">
        <p14:creationId xmlns:p14="http://schemas.microsoft.com/office/powerpoint/2010/main" val="195937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858973DF-16B3-4813-A503-37D19E3BB82C}"/>
              </a:ext>
            </a:extLst>
          </p:cNvPr>
          <p:cNvSpPr>
            <a:spLocks noGrp="1"/>
          </p:cNvSpPr>
          <p:nvPr>
            <p:ph idx="1"/>
          </p:nvPr>
        </p:nvSpPr>
        <p:spPr>
          <a:xfrm>
            <a:off x="581192" y="1214428"/>
            <a:ext cx="11029615" cy="4285223"/>
          </a:xfrm>
        </p:spPr>
        <p:txBody>
          <a:bodyPr>
            <a:normAutofit/>
          </a:bodyPr>
          <a:lstStyle/>
          <a:p>
            <a:r>
              <a:rPr lang="fr-BE" dirty="0"/>
              <a:t>CHOIX RESIDENTIEL : </a:t>
            </a:r>
          </a:p>
          <a:p>
            <a:pPr marL="0" indent="0">
              <a:buNone/>
            </a:pPr>
            <a:r>
              <a:rPr lang="fr-BE" sz="2800" b="1" dirty="0"/>
              <a:t>Vivre à la ville ou à la campagne ? </a:t>
            </a:r>
          </a:p>
          <a:p>
            <a:pPr marL="0" indent="0">
              <a:buNone/>
            </a:pPr>
            <a:endParaRPr lang="fr-BE" dirty="0"/>
          </a:p>
          <a:p>
            <a:pPr marL="0" indent="0">
              <a:buNone/>
            </a:pPr>
            <a:r>
              <a:rPr lang="fr-BE" dirty="0"/>
              <a:t>De nombreux critères déterminent le choix : </a:t>
            </a:r>
          </a:p>
          <a:p>
            <a:pPr marL="0" indent="0">
              <a:buNone/>
            </a:pPr>
            <a:endParaRPr lang="fr-BE" dirty="0"/>
          </a:p>
          <a:p>
            <a:pPr marL="0" indent="0">
              <a:buNone/>
            </a:pPr>
            <a:r>
              <a:rPr lang="fr-BE" dirty="0"/>
              <a:t>lieu du travail, les moyens de transport, le cadre de vie, le prix et le confort des logements, la qualité et la proximité des services, les traditions familiales, les valeurs culturelles, ...</a:t>
            </a:r>
          </a:p>
        </p:txBody>
      </p:sp>
      <p:pic>
        <p:nvPicPr>
          <p:cNvPr id="4100" name="Picture 4" descr="Résultat de recherche d'images pour &quot;ville campagne&quot;">
            <a:extLst>
              <a:ext uri="{FF2B5EF4-FFF2-40B4-BE49-F238E27FC236}">
                <a16:creationId xmlns:a16="http://schemas.microsoft.com/office/drawing/2014/main" xmlns="" id="{CA25A439-BC00-4C5E-A0B0-68E52A96EB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6574" y="728869"/>
            <a:ext cx="5194852" cy="292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966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29D05BC-BB80-4A1A-A2B7-FEBC301B954A}"/>
              </a:ext>
            </a:extLst>
          </p:cNvPr>
          <p:cNvSpPr>
            <a:spLocks noGrp="1"/>
          </p:cNvSpPr>
          <p:nvPr>
            <p:ph type="title"/>
          </p:nvPr>
        </p:nvSpPr>
        <p:spPr>
          <a:xfrm>
            <a:off x="581193" y="336394"/>
            <a:ext cx="10058400" cy="1450757"/>
          </a:xfrm>
        </p:spPr>
        <p:txBody>
          <a:bodyPr/>
          <a:lstStyle/>
          <a:p>
            <a:r>
              <a:rPr lang="fr-BE" dirty="0"/>
              <a:t>Structuration de l’espace</a:t>
            </a:r>
          </a:p>
        </p:txBody>
      </p:sp>
      <p:sp>
        <p:nvSpPr>
          <p:cNvPr id="3" name="Espace réservé du contenu 2">
            <a:extLst>
              <a:ext uri="{FF2B5EF4-FFF2-40B4-BE49-F238E27FC236}">
                <a16:creationId xmlns:a16="http://schemas.microsoft.com/office/drawing/2014/main" xmlns="" id="{387B48E2-AB0E-4BB4-A999-532614CEADA4}"/>
              </a:ext>
            </a:extLst>
          </p:cNvPr>
          <p:cNvSpPr>
            <a:spLocks noGrp="1"/>
          </p:cNvSpPr>
          <p:nvPr>
            <p:ph idx="1"/>
          </p:nvPr>
        </p:nvSpPr>
        <p:spPr>
          <a:xfrm>
            <a:off x="705185" y="2340864"/>
            <a:ext cx="4905208" cy="3634486"/>
          </a:xfrm>
        </p:spPr>
        <p:txBody>
          <a:bodyPr>
            <a:normAutofit/>
          </a:bodyPr>
          <a:lstStyle/>
          <a:p>
            <a:r>
              <a:rPr lang="fr-BE" dirty="0"/>
              <a:t>Structure de l’agglomération morphologique </a:t>
            </a:r>
          </a:p>
          <a:p>
            <a:r>
              <a:rPr lang="fr-BE" dirty="0"/>
              <a:t>Chaque ville se caractérise par une structure interne spécifique déterminée par la disposition des axes de circulation (cours d'eau, routes, voies ferrées), notamment les plus importants, qualifiés de structurants.</a:t>
            </a:r>
          </a:p>
          <a:p>
            <a:pPr marL="0" indent="0">
              <a:buNone/>
            </a:pPr>
            <a:r>
              <a:rPr lang="fr-BE" dirty="0"/>
              <a:t>La plupart des villes sont construites selon deux types de plans : le plan radioconcentrique ou le plan en damier.</a:t>
            </a:r>
          </a:p>
        </p:txBody>
      </p:sp>
      <p:pic>
        <p:nvPicPr>
          <p:cNvPr id="5122" name="Picture 2" descr="Résultat de recherche d'images pour &quot;plan en damier montreal&quot;">
            <a:extLst>
              <a:ext uri="{FF2B5EF4-FFF2-40B4-BE49-F238E27FC236}">
                <a16:creationId xmlns:a16="http://schemas.microsoft.com/office/drawing/2014/main" xmlns="" id="{DB867C02-C8EC-4996-839D-187329B46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6723" y="336394"/>
            <a:ext cx="3805277" cy="28019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ésultat de recherche d'images pour &quot;plan radioconcentrique villes européeennes&quot;">
            <a:extLst>
              <a:ext uri="{FF2B5EF4-FFF2-40B4-BE49-F238E27FC236}">
                <a16:creationId xmlns:a16="http://schemas.microsoft.com/office/drawing/2014/main" xmlns="" id="{40C4C80A-6189-444E-A32D-F0B1F627BE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13495" y="2811505"/>
            <a:ext cx="2902226" cy="4137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06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B7FC157-1A6D-4C3D-AD3A-688EC4B328CD}"/>
              </a:ext>
            </a:extLst>
          </p:cNvPr>
          <p:cNvSpPr>
            <a:spLocks noGrp="1"/>
          </p:cNvSpPr>
          <p:nvPr>
            <p:ph type="title"/>
          </p:nvPr>
        </p:nvSpPr>
        <p:spPr>
          <a:xfrm>
            <a:off x="581192" y="349665"/>
            <a:ext cx="10058400" cy="1450757"/>
          </a:xfrm>
        </p:spPr>
        <p:txBody>
          <a:bodyPr/>
          <a:lstStyle/>
          <a:p>
            <a:r>
              <a:rPr lang="fr-BE" dirty="0"/>
              <a:t>Structure de la périphérie</a:t>
            </a:r>
          </a:p>
        </p:txBody>
      </p:sp>
      <p:sp>
        <p:nvSpPr>
          <p:cNvPr id="3" name="Espace réservé du contenu 2">
            <a:extLst>
              <a:ext uri="{FF2B5EF4-FFF2-40B4-BE49-F238E27FC236}">
                <a16:creationId xmlns:a16="http://schemas.microsoft.com/office/drawing/2014/main" xmlns="" id="{66AA18FE-20FA-4E54-B4B7-7FAFE5FF2BE9}"/>
              </a:ext>
            </a:extLst>
          </p:cNvPr>
          <p:cNvSpPr>
            <a:spLocks noGrp="1"/>
          </p:cNvSpPr>
          <p:nvPr>
            <p:ph idx="1"/>
          </p:nvPr>
        </p:nvSpPr>
        <p:spPr>
          <a:xfrm>
            <a:off x="581192" y="2340864"/>
            <a:ext cx="5170251" cy="3634486"/>
          </a:xfrm>
        </p:spPr>
        <p:txBody>
          <a:bodyPr>
            <a:normAutofit/>
          </a:bodyPr>
          <a:lstStyle/>
          <a:p>
            <a:r>
              <a:rPr lang="fr-BE" dirty="0"/>
              <a:t>A la périphérie, les fonctions de résidence, de production, de services et de loisirs sont de plus en plus regroupées dans des zones spécialisées. Cette ségrégation spatiale entraîne une grande mobilité de la population entre son lieu de résidence et les lieux de ses différentes activités.</a:t>
            </a:r>
          </a:p>
          <a:p>
            <a:r>
              <a:rPr lang="fr-BE" dirty="0"/>
              <a:t>Les points d'accès aux réseaux de transport peuvent devenir des facteurs de localisation (parfois de répulsion) pour les entreprises ou pour les hommes.</a:t>
            </a:r>
          </a:p>
        </p:txBody>
      </p:sp>
      <p:pic>
        <p:nvPicPr>
          <p:cNvPr id="6146" name="Picture 2">
            <a:extLst>
              <a:ext uri="{FF2B5EF4-FFF2-40B4-BE49-F238E27FC236}">
                <a16:creationId xmlns:a16="http://schemas.microsoft.com/office/drawing/2014/main" xmlns="" id="{A87002B3-3E62-429E-81D0-1887D8722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25936"/>
            <a:ext cx="55721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63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519ACD7-D624-4295-9EB9-88CA6BB2AF38}"/>
              </a:ext>
            </a:extLst>
          </p:cNvPr>
          <p:cNvSpPr>
            <a:spLocks noGrp="1"/>
          </p:cNvSpPr>
          <p:nvPr>
            <p:ph type="title"/>
          </p:nvPr>
        </p:nvSpPr>
        <p:spPr>
          <a:xfrm>
            <a:off x="581192" y="305192"/>
            <a:ext cx="10058400" cy="1450757"/>
          </a:xfrm>
        </p:spPr>
        <p:txBody>
          <a:bodyPr/>
          <a:lstStyle/>
          <a:p>
            <a:r>
              <a:rPr lang="fr-BE" dirty="0"/>
              <a:t>Affectation des sols </a:t>
            </a:r>
          </a:p>
        </p:txBody>
      </p:sp>
      <p:sp>
        <p:nvSpPr>
          <p:cNvPr id="3" name="Espace réservé du contenu 2">
            <a:extLst>
              <a:ext uri="{FF2B5EF4-FFF2-40B4-BE49-F238E27FC236}">
                <a16:creationId xmlns:a16="http://schemas.microsoft.com/office/drawing/2014/main" xmlns="" id="{967BF39D-3192-466E-898E-0FEC69F786F6}"/>
              </a:ext>
            </a:extLst>
          </p:cNvPr>
          <p:cNvSpPr>
            <a:spLocks noGrp="1"/>
          </p:cNvSpPr>
          <p:nvPr>
            <p:ph idx="1"/>
          </p:nvPr>
        </p:nvSpPr>
        <p:spPr>
          <a:xfrm>
            <a:off x="581192" y="2340864"/>
            <a:ext cx="5514807" cy="3634486"/>
          </a:xfrm>
        </p:spPr>
        <p:txBody>
          <a:bodyPr/>
          <a:lstStyle/>
          <a:p>
            <a:r>
              <a:rPr lang="fr-BE" dirty="0"/>
              <a:t>Des concurrences très vives peuvent exister entre les différents acteurs pour l'appropriation de l'espace. Pour les gérer, les pouvoirs publics ont développé des outils de planification. Ils ont affecté certaines zones à des activités spécifiques ; ces plans peuvent toutefois être revus.</a:t>
            </a:r>
          </a:p>
          <a:p>
            <a:endParaRPr lang="fr-BE" dirty="0"/>
          </a:p>
          <a:p>
            <a:r>
              <a:rPr lang="fr-BE" dirty="0"/>
              <a:t>Ces plans en Belgique s’appelle les plans de secteur </a:t>
            </a:r>
          </a:p>
        </p:txBody>
      </p:sp>
      <p:pic>
        <p:nvPicPr>
          <p:cNvPr id="4" name="Image 3">
            <a:extLst>
              <a:ext uri="{FF2B5EF4-FFF2-40B4-BE49-F238E27FC236}">
                <a16:creationId xmlns:a16="http://schemas.microsoft.com/office/drawing/2014/main" xmlns="" id="{6E73F556-5910-4CD2-BA6A-F70145D28BCD}"/>
              </a:ext>
            </a:extLst>
          </p:cNvPr>
          <p:cNvPicPr>
            <a:picLocks noChangeAspect="1"/>
          </p:cNvPicPr>
          <p:nvPr/>
        </p:nvPicPr>
        <p:blipFill>
          <a:blip r:embed="rId2"/>
          <a:stretch>
            <a:fillRect/>
          </a:stretch>
        </p:blipFill>
        <p:spPr>
          <a:xfrm>
            <a:off x="7450008" y="286603"/>
            <a:ext cx="4160800" cy="5797310"/>
          </a:xfrm>
          <a:prstGeom prst="rect">
            <a:avLst/>
          </a:prstGeom>
        </p:spPr>
      </p:pic>
    </p:spTree>
    <p:extLst>
      <p:ext uri="{BB962C8B-B14F-4D97-AF65-F5344CB8AC3E}">
        <p14:creationId xmlns:p14="http://schemas.microsoft.com/office/powerpoint/2010/main" val="308361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33E5CEE-6DA5-4FD7-B229-F7ECB15C48D3}"/>
              </a:ext>
            </a:extLst>
          </p:cNvPr>
          <p:cNvSpPr>
            <a:spLocks noGrp="1"/>
          </p:cNvSpPr>
          <p:nvPr>
            <p:ph type="title"/>
          </p:nvPr>
        </p:nvSpPr>
        <p:spPr>
          <a:xfrm>
            <a:off x="581193" y="359615"/>
            <a:ext cx="10058400" cy="1450757"/>
          </a:xfrm>
        </p:spPr>
        <p:txBody>
          <a:bodyPr/>
          <a:lstStyle/>
          <a:p>
            <a:r>
              <a:rPr lang="fr-BE" dirty="0"/>
              <a:t>Rôle structurant des villes </a:t>
            </a:r>
          </a:p>
        </p:txBody>
      </p:sp>
      <p:sp>
        <p:nvSpPr>
          <p:cNvPr id="3" name="Espace réservé du contenu 2">
            <a:extLst>
              <a:ext uri="{FF2B5EF4-FFF2-40B4-BE49-F238E27FC236}">
                <a16:creationId xmlns:a16="http://schemas.microsoft.com/office/drawing/2014/main" xmlns="" id="{7C4E7F28-3813-43F7-84FF-01FF42E35A1B}"/>
              </a:ext>
            </a:extLst>
          </p:cNvPr>
          <p:cNvSpPr>
            <a:spLocks noGrp="1"/>
          </p:cNvSpPr>
          <p:nvPr>
            <p:ph idx="1"/>
          </p:nvPr>
        </p:nvSpPr>
        <p:spPr>
          <a:xfrm>
            <a:off x="581193" y="2340864"/>
            <a:ext cx="5514808" cy="3634486"/>
          </a:xfrm>
        </p:spPr>
        <p:txBody>
          <a:bodyPr/>
          <a:lstStyle/>
          <a:p>
            <a:r>
              <a:rPr lang="fr-BE" dirty="0"/>
              <a:t>Les villes, en particulier les plus grandes, structurent l'espace :</a:t>
            </a:r>
          </a:p>
          <a:p>
            <a:pPr marL="0" indent="0">
              <a:buNone/>
            </a:pPr>
            <a:r>
              <a:rPr lang="fr-BE" dirty="0"/>
              <a:t> principaux centres d'emploi, elles recrutent leur main-d'œuvre dans une aire (leur bassin d'emploi) plus ou moins vaste selon l'offre et la demande, et les moyens de transport ;</a:t>
            </a:r>
          </a:p>
          <a:p>
            <a:pPr marL="0" indent="0">
              <a:buNone/>
            </a:pPr>
            <a:r>
              <a:rPr lang="fr-BE" dirty="0"/>
              <a:t>- à chaque ville correspond une zone d'influence pour une catégorie déterminée de biens et de services.</a:t>
            </a:r>
          </a:p>
        </p:txBody>
      </p:sp>
      <p:pic>
        <p:nvPicPr>
          <p:cNvPr id="7170" name="Picture 2" descr="Résultat de recherche d'images pour &quot;bassins d'emploi belgique&quot;">
            <a:extLst>
              <a:ext uri="{FF2B5EF4-FFF2-40B4-BE49-F238E27FC236}">
                <a16:creationId xmlns:a16="http://schemas.microsoft.com/office/drawing/2014/main" xmlns="" id="{1DD28F52-BE66-4075-ABAE-13829C281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019" y="2138520"/>
            <a:ext cx="5477505" cy="363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014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1D7D425-DD7F-4FC0-B965-1B25A76C323A}"/>
              </a:ext>
            </a:extLst>
          </p:cNvPr>
          <p:cNvSpPr>
            <a:spLocks noGrp="1"/>
          </p:cNvSpPr>
          <p:nvPr>
            <p:ph type="title"/>
          </p:nvPr>
        </p:nvSpPr>
        <p:spPr>
          <a:xfrm>
            <a:off x="581193" y="333899"/>
            <a:ext cx="10058400" cy="1450757"/>
          </a:xfrm>
        </p:spPr>
        <p:txBody>
          <a:bodyPr/>
          <a:lstStyle/>
          <a:p>
            <a:r>
              <a:rPr lang="fr-BE" dirty="0"/>
              <a:t>Rôle structurant des villes </a:t>
            </a:r>
          </a:p>
        </p:txBody>
      </p:sp>
      <p:sp>
        <p:nvSpPr>
          <p:cNvPr id="3" name="Espace réservé du contenu 2">
            <a:extLst>
              <a:ext uri="{FF2B5EF4-FFF2-40B4-BE49-F238E27FC236}">
                <a16:creationId xmlns:a16="http://schemas.microsoft.com/office/drawing/2014/main" xmlns="" id="{E285FCC2-9E08-4B24-9961-BA12704540AA}"/>
              </a:ext>
            </a:extLst>
          </p:cNvPr>
          <p:cNvSpPr>
            <a:spLocks noGrp="1"/>
          </p:cNvSpPr>
          <p:nvPr>
            <p:ph idx="1"/>
          </p:nvPr>
        </p:nvSpPr>
        <p:spPr>
          <a:xfrm>
            <a:off x="581193" y="2340864"/>
            <a:ext cx="6243678" cy="3634486"/>
          </a:xfrm>
        </p:spPr>
        <p:txBody>
          <a:bodyPr>
            <a:normAutofit fontScale="85000" lnSpcReduction="20000"/>
          </a:bodyPr>
          <a:lstStyle/>
          <a:p>
            <a:r>
              <a:rPr lang="fr-BE" dirty="0"/>
              <a:t>La répartition géographique des grands pôles urbains belges dessine à peu près un losange dont :</a:t>
            </a:r>
          </a:p>
          <a:p>
            <a:pPr marL="0" indent="0">
              <a:buNone/>
            </a:pPr>
            <a:r>
              <a:rPr lang="fr-BE" dirty="0"/>
              <a:t>- le centre est Bruxelles ;</a:t>
            </a:r>
          </a:p>
          <a:p>
            <a:pPr marL="0" indent="0">
              <a:buNone/>
            </a:pPr>
            <a:r>
              <a:rPr lang="fr-BE" dirty="0"/>
              <a:t>- les sommets sont Anvers, Liège, Charleroi et la conurbation Lille-Mouscron-Kortrijk ;</a:t>
            </a:r>
          </a:p>
          <a:p>
            <a:pPr marL="0" indent="0">
              <a:buNone/>
            </a:pPr>
            <a:r>
              <a:rPr lang="fr-BE" dirty="0"/>
              <a:t>- les côtés et les diagonales correspondent à des voies navigables, des axes routiers et ferroviaires importants qui : - aboutissent aux ports de la mer du Nord ;</a:t>
            </a:r>
          </a:p>
          <a:p>
            <a:pPr marL="0" indent="0">
              <a:buNone/>
            </a:pPr>
            <a:r>
              <a:rPr lang="fr-BE" dirty="0"/>
              <a:t>- se prolongent vers les grands pôles urbains limitrophes.</a:t>
            </a:r>
          </a:p>
          <a:p>
            <a:pPr marL="0" indent="0">
              <a:buNone/>
            </a:pPr>
            <a:r>
              <a:rPr lang="fr-BE" dirty="0"/>
              <a:t>Au sud du sillon Sambre-Meuse, le réseau de communications se limite à des pénétrantes nord-sud depuis Namur et Liège vers Arlon et Luxembourg.</a:t>
            </a:r>
          </a:p>
        </p:txBody>
      </p:sp>
      <p:pic>
        <p:nvPicPr>
          <p:cNvPr id="7" name="Image 6">
            <a:extLst>
              <a:ext uri="{FF2B5EF4-FFF2-40B4-BE49-F238E27FC236}">
                <a16:creationId xmlns:a16="http://schemas.microsoft.com/office/drawing/2014/main" xmlns="" id="{630BF388-D948-4E39-A07C-51E7523B4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8316" y="2340864"/>
            <a:ext cx="4877705" cy="3451703"/>
          </a:xfrm>
          <a:prstGeom prst="rect">
            <a:avLst/>
          </a:prstGeom>
        </p:spPr>
      </p:pic>
    </p:spTree>
    <p:extLst>
      <p:ext uri="{BB962C8B-B14F-4D97-AF65-F5344CB8AC3E}">
        <p14:creationId xmlns:p14="http://schemas.microsoft.com/office/powerpoint/2010/main" val="2307761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ANCE vs BELGIQUE : DES INTERACTIONS ET RESEAUX DE VILLES ...">
            <a:extLst>
              <a:ext uri="{FF2B5EF4-FFF2-40B4-BE49-F238E27FC236}">
                <a16:creationId xmlns:a16="http://schemas.microsoft.com/office/drawing/2014/main" xmlns="" id="{E155DABF-39C7-4731-B336-950464A1A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868" y="0"/>
            <a:ext cx="94662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798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EEBDE90-FF97-4FEF-B173-DB614C0AEA97}"/>
              </a:ext>
            </a:extLst>
          </p:cNvPr>
          <p:cNvSpPr>
            <a:spLocks noGrp="1"/>
          </p:cNvSpPr>
          <p:nvPr>
            <p:ph type="title"/>
          </p:nvPr>
        </p:nvSpPr>
        <p:spPr/>
        <p:txBody>
          <a:bodyPr/>
          <a:lstStyle/>
          <a:p>
            <a:r>
              <a:rPr lang="fr-BE" dirty="0"/>
              <a:t>Mutations urbaines</a:t>
            </a:r>
          </a:p>
        </p:txBody>
      </p:sp>
      <p:sp>
        <p:nvSpPr>
          <p:cNvPr id="3" name="Espace réservé du contenu 2">
            <a:extLst>
              <a:ext uri="{FF2B5EF4-FFF2-40B4-BE49-F238E27FC236}">
                <a16:creationId xmlns:a16="http://schemas.microsoft.com/office/drawing/2014/main" xmlns="" id="{B4613713-459B-4609-B80D-723A97D67544}"/>
              </a:ext>
            </a:extLst>
          </p:cNvPr>
          <p:cNvSpPr>
            <a:spLocks noGrp="1"/>
          </p:cNvSpPr>
          <p:nvPr>
            <p:ph idx="1"/>
          </p:nvPr>
        </p:nvSpPr>
        <p:spPr>
          <a:xfrm>
            <a:off x="581193" y="2340864"/>
            <a:ext cx="5514808" cy="3634486"/>
          </a:xfrm>
        </p:spPr>
        <p:txBody>
          <a:bodyPr>
            <a:normAutofit fontScale="85000" lnSpcReduction="20000"/>
          </a:bodyPr>
          <a:lstStyle/>
          <a:p>
            <a:r>
              <a:rPr lang="fr-BE" dirty="0"/>
              <a:t>Au cours des dernières années, les villes sont, pour la plupart, confrontées à divers phénomènes :</a:t>
            </a:r>
          </a:p>
          <a:p>
            <a:pPr marL="0" indent="0">
              <a:buNone/>
            </a:pPr>
            <a:r>
              <a:rPr lang="fr-BE" dirty="0"/>
              <a:t>- un exode urbain de leur population : périurbanisation associée au développement de l'automobile, la recherche d'un meilleur cadre de vie, une modification des valeurs, ...</a:t>
            </a:r>
          </a:p>
          <a:p>
            <a:pPr marL="0" indent="0">
              <a:buNone/>
            </a:pPr>
            <a:r>
              <a:rPr lang="fr-BE" dirty="0"/>
              <a:t>- la </a:t>
            </a:r>
            <a:r>
              <a:rPr lang="fr-BE" dirty="0" err="1"/>
              <a:t>périphérisation</a:t>
            </a:r>
            <a:r>
              <a:rPr lang="fr-BE" dirty="0"/>
              <a:t> des industries et du tertiaire ;</a:t>
            </a:r>
          </a:p>
          <a:p>
            <a:pPr marL="0" indent="0">
              <a:buNone/>
            </a:pPr>
            <a:r>
              <a:rPr lang="fr-BE" dirty="0"/>
              <a:t>- une explosion du tertiaire non marchand dans le centre.</a:t>
            </a:r>
          </a:p>
          <a:p>
            <a:pPr marL="0" indent="0">
              <a:buNone/>
            </a:pPr>
            <a:r>
              <a:rPr lang="fr-BE" dirty="0"/>
              <a:t>De façon générale, les zones urbaines s'étendent au détriment de la campagne.</a:t>
            </a:r>
          </a:p>
          <a:p>
            <a:pPr marL="0" indent="0">
              <a:buNone/>
            </a:pPr>
            <a:r>
              <a:rPr lang="fr-BE" dirty="0"/>
              <a:t>La personnalité d'un quartier évolue sous l'impulsion de différents acteurs (privés ou publics) : rénovation, </a:t>
            </a:r>
            <a:r>
              <a:rPr lang="fr-BE" dirty="0" err="1"/>
              <a:t>citisation</a:t>
            </a:r>
            <a:r>
              <a:rPr lang="fr-BE" dirty="0"/>
              <a:t>, redynamisation.</a:t>
            </a:r>
          </a:p>
        </p:txBody>
      </p:sp>
      <p:pic>
        <p:nvPicPr>
          <p:cNvPr id="8194" name="Picture 2" descr="Résultat de recherche d'images pour &quot;périurbanisation&quot;">
            <a:extLst>
              <a:ext uri="{FF2B5EF4-FFF2-40B4-BE49-F238E27FC236}">
                <a16:creationId xmlns:a16="http://schemas.microsoft.com/office/drawing/2014/main" xmlns="" id="{D53AEE63-0ED9-4C35-84DC-B9ACE8EF0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368" y="244809"/>
            <a:ext cx="4461428" cy="29851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ésultat de recherche d'images pour &quot;périurbanisation&quot;">
            <a:extLst>
              <a:ext uri="{FF2B5EF4-FFF2-40B4-BE49-F238E27FC236}">
                <a16:creationId xmlns:a16="http://schemas.microsoft.com/office/drawing/2014/main" xmlns="" id="{30C50DD1-8BBE-4044-A63C-0A46BE994C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6817" y="3429000"/>
            <a:ext cx="5261113" cy="2959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962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BE79536-C08E-409B-AFE4-32946F9D80ED}"/>
              </a:ext>
            </a:extLst>
          </p:cNvPr>
          <p:cNvSpPr>
            <a:spLocks noGrp="1"/>
          </p:cNvSpPr>
          <p:nvPr>
            <p:ph type="title"/>
          </p:nvPr>
        </p:nvSpPr>
        <p:spPr/>
        <p:txBody>
          <a:bodyPr/>
          <a:lstStyle/>
          <a:p>
            <a:r>
              <a:rPr lang="fr-BE" dirty="0"/>
              <a:t>Paysage : reflet de la diversité et de l’évolution</a:t>
            </a:r>
          </a:p>
        </p:txBody>
      </p:sp>
      <p:sp>
        <p:nvSpPr>
          <p:cNvPr id="3" name="Espace réservé du contenu 2">
            <a:extLst>
              <a:ext uri="{FF2B5EF4-FFF2-40B4-BE49-F238E27FC236}">
                <a16:creationId xmlns:a16="http://schemas.microsoft.com/office/drawing/2014/main" xmlns="" id="{32489402-214C-4466-9F4B-14223C212CBD}"/>
              </a:ext>
            </a:extLst>
          </p:cNvPr>
          <p:cNvSpPr>
            <a:spLocks noGrp="1"/>
          </p:cNvSpPr>
          <p:nvPr>
            <p:ph idx="1"/>
          </p:nvPr>
        </p:nvSpPr>
        <p:spPr>
          <a:xfrm>
            <a:off x="581192" y="2340864"/>
            <a:ext cx="7237591" cy="3634486"/>
          </a:xfrm>
        </p:spPr>
        <p:txBody>
          <a:bodyPr>
            <a:normAutofit lnSpcReduction="10000"/>
          </a:bodyPr>
          <a:lstStyle/>
          <a:p>
            <a:r>
              <a:rPr lang="fr-BE" dirty="0"/>
              <a:t>Le quartier constitue un milieu spécifique, parfois :</a:t>
            </a:r>
          </a:p>
          <a:p>
            <a:pPr marL="0" indent="0">
              <a:buNone/>
            </a:pPr>
            <a:r>
              <a:rPr lang="fr-BE" dirty="0"/>
              <a:t>− attractif par ses édifices, la nature de ses activités, sa convivialité ;</a:t>
            </a:r>
          </a:p>
          <a:p>
            <a:pPr marL="0" indent="0">
              <a:buNone/>
            </a:pPr>
            <a:r>
              <a:rPr lang="fr-BE" dirty="0"/>
              <a:t>− répulsif, si la monotonie, la pauvreté, la laideur, l'insécurité y dominent.</a:t>
            </a:r>
          </a:p>
          <a:p>
            <a:pPr marL="0" indent="0">
              <a:buNone/>
            </a:pPr>
            <a:r>
              <a:rPr lang="fr-BE" dirty="0"/>
              <a:t>Les équipements, la destination des immeubles, les conceptions urbanistiques, les styles architecturaux, les matériaux utilisés, ... permettent de :</a:t>
            </a:r>
          </a:p>
          <a:p>
            <a:pPr marL="0" indent="0">
              <a:buNone/>
            </a:pPr>
            <a:r>
              <a:rPr lang="fr-BE" dirty="0"/>
              <a:t>− retracer l'évolution des quartiers ;</a:t>
            </a:r>
          </a:p>
          <a:p>
            <a:pPr marL="0" indent="0">
              <a:buNone/>
            </a:pPr>
            <a:r>
              <a:rPr lang="fr-BE" dirty="0"/>
              <a:t>− observer des signes de déclin, de dynamisme.</a:t>
            </a:r>
          </a:p>
        </p:txBody>
      </p:sp>
      <p:pic>
        <p:nvPicPr>
          <p:cNvPr id="9218" name="Picture 2" descr="Résultat de recherche d'images pour &quot;DROIXHE&quot;">
            <a:extLst>
              <a:ext uri="{FF2B5EF4-FFF2-40B4-BE49-F238E27FC236}">
                <a16:creationId xmlns:a16="http://schemas.microsoft.com/office/drawing/2014/main" xmlns="" id="{44CDA49F-2606-443B-B7CA-291AB73FE7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0567" y="2120348"/>
            <a:ext cx="3260814" cy="213583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a:extLst>
              <a:ext uri="{FF2B5EF4-FFF2-40B4-BE49-F238E27FC236}">
                <a16:creationId xmlns:a16="http://schemas.microsoft.com/office/drawing/2014/main" xmlns="" id="{655413C8-9B0B-4B7A-9F5C-927CF3CE3342}"/>
              </a:ext>
            </a:extLst>
          </p:cNvPr>
          <p:cNvPicPr>
            <a:picLocks noChangeAspect="1"/>
          </p:cNvPicPr>
          <p:nvPr/>
        </p:nvPicPr>
        <p:blipFill>
          <a:blip r:embed="rId3"/>
          <a:stretch>
            <a:fillRect/>
          </a:stretch>
        </p:blipFill>
        <p:spPr>
          <a:xfrm>
            <a:off x="7818783" y="4485653"/>
            <a:ext cx="3366052" cy="1890117"/>
          </a:xfrm>
          <a:prstGeom prst="rect">
            <a:avLst/>
          </a:prstGeom>
        </p:spPr>
      </p:pic>
    </p:spTree>
    <p:extLst>
      <p:ext uri="{BB962C8B-B14F-4D97-AF65-F5344CB8AC3E}">
        <p14:creationId xmlns:p14="http://schemas.microsoft.com/office/powerpoint/2010/main" val="4281906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2D6DEF8-C98B-4DE6-A72C-B42E1EBA0A7A}"/>
              </a:ext>
            </a:extLst>
          </p:cNvPr>
          <p:cNvSpPr>
            <a:spLocks noGrp="1"/>
          </p:cNvSpPr>
          <p:nvPr>
            <p:ph type="title"/>
          </p:nvPr>
        </p:nvSpPr>
        <p:spPr/>
        <p:txBody>
          <a:bodyPr/>
          <a:lstStyle/>
          <a:p>
            <a:r>
              <a:rPr lang="fr-BE" dirty="0"/>
              <a:t>TABLE DES MATIERES</a:t>
            </a:r>
          </a:p>
        </p:txBody>
      </p:sp>
      <p:sp>
        <p:nvSpPr>
          <p:cNvPr id="3" name="Espace réservé du contenu 2">
            <a:extLst>
              <a:ext uri="{FF2B5EF4-FFF2-40B4-BE49-F238E27FC236}">
                <a16:creationId xmlns:a16="http://schemas.microsoft.com/office/drawing/2014/main" xmlns="" id="{92465CF8-7EED-4BF7-AE51-C7EBCAB0E3A8}"/>
              </a:ext>
            </a:extLst>
          </p:cNvPr>
          <p:cNvSpPr>
            <a:spLocks noGrp="1"/>
          </p:cNvSpPr>
          <p:nvPr>
            <p:ph idx="1"/>
          </p:nvPr>
        </p:nvSpPr>
        <p:spPr/>
        <p:txBody>
          <a:bodyPr>
            <a:normAutofit/>
          </a:bodyPr>
          <a:lstStyle/>
          <a:p>
            <a:pPr marL="457200" indent="-457200">
              <a:buAutoNum type="arabicPeriod"/>
            </a:pPr>
            <a:r>
              <a:rPr lang="fr-BE" dirty="0"/>
              <a:t>INTRODUCTION</a:t>
            </a:r>
          </a:p>
          <a:p>
            <a:pPr marL="457200" indent="-457200">
              <a:buAutoNum type="arabicPeriod"/>
            </a:pPr>
            <a:r>
              <a:rPr lang="fr-BE" dirty="0"/>
              <a:t>EVALUATION DIAGNOSTIQUE - CARTES DE REFERENCES</a:t>
            </a:r>
          </a:p>
          <a:p>
            <a:pPr marL="457200" indent="-457200">
              <a:buAutoNum type="arabicPeriod"/>
            </a:pPr>
            <a:r>
              <a:rPr lang="fr-BE" dirty="0"/>
              <a:t>THEME 1 : PETROLE</a:t>
            </a:r>
          </a:p>
          <a:p>
            <a:pPr marL="457200" indent="-457200">
              <a:buAutoNum type="arabicPeriod"/>
            </a:pPr>
            <a:r>
              <a:rPr lang="fr-BE" dirty="0">
                <a:solidFill>
                  <a:schemeClr val="tx1"/>
                </a:solidFill>
              </a:rPr>
              <a:t>THEME 2 : EAU</a:t>
            </a:r>
          </a:p>
          <a:p>
            <a:pPr marL="457200" indent="-457200">
              <a:buAutoNum type="arabicPeriod"/>
            </a:pPr>
            <a:r>
              <a:rPr lang="fr-BE" dirty="0">
                <a:solidFill>
                  <a:schemeClr val="tx1"/>
                </a:solidFill>
              </a:rPr>
              <a:t>THEME 3 : LES MUTATIONS RURALES</a:t>
            </a:r>
          </a:p>
          <a:p>
            <a:pPr marL="457200" indent="-457200">
              <a:buAutoNum type="arabicPeriod"/>
            </a:pPr>
            <a:r>
              <a:rPr lang="fr-BE" dirty="0">
                <a:solidFill>
                  <a:srgbClr val="FF0000"/>
                </a:solidFill>
              </a:rPr>
              <a:t>THEME 4 : LES MUTATIONS URBAINES </a:t>
            </a:r>
          </a:p>
          <a:p>
            <a:pPr marL="457200" indent="-457200">
              <a:buAutoNum type="arabicPeriod"/>
            </a:pPr>
            <a:r>
              <a:rPr lang="fr-BE" dirty="0"/>
              <a:t>THEME 5 : URBAIN A FONCTION SPECIFIQUE</a:t>
            </a:r>
          </a:p>
        </p:txBody>
      </p:sp>
    </p:spTree>
    <p:extLst>
      <p:ext uri="{BB962C8B-B14F-4D97-AF65-F5344CB8AC3E}">
        <p14:creationId xmlns:p14="http://schemas.microsoft.com/office/powerpoint/2010/main" val="81796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99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08D4B6A-8113-4DFB-B82E-B60CAC8E0A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xmlns="" id="{9822E561-F97C-4CBB-A9A6-A6BF6317BC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re 1">
            <a:extLst>
              <a:ext uri="{FF2B5EF4-FFF2-40B4-BE49-F238E27FC236}">
                <a16:creationId xmlns:a16="http://schemas.microsoft.com/office/drawing/2014/main" xmlns="" id="{FC1C70DF-B1C1-463C-993E-AEB12ECC6D1E}"/>
              </a:ext>
            </a:extLst>
          </p:cNvPr>
          <p:cNvSpPr>
            <a:spLocks noGrp="1"/>
          </p:cNvSpPr>
          <p:nvPr>
            <p:ph type="ctrTitle"/>
          </p:nvPr>
        </p:nvSpPr>
        <p:spPr>
          <a:xfrm>
            <a:off x="8109235" y="863695"/>
            <a:ext cx="3511233" cy="3779995"/>
          </a:xfrm>
        </p:spPr>
        <p:txBody>
          <a:bodyPr anchor="ctr">
            <a:normAutofit/>
          </a:bodyPr>
          <a:lstStyle/>
          <a:p>
            <a:r>
              <a:rPr lang="fr-BE" dirty="0">
                <a:solidFill>
                  <a:schemeClr val="tx1"/>
                </a:solidFill>
              </a:rPr>
              <a:t>Les mutations urbaines</a:t>
            </a:r>
          </a:p>
        </p:txBody>
      </p:sp>
      <p:pic>
        <p:nvPicPr>
          <p:cNvPr id="4" name="Picture 3">
            <a:extLst>
              <a:ext uri="{FF2B5EF4-FFF2-40B4-BE49-F238E27FC236}">
                <a16:creationId xmlns:a16="http://schemas.microsoft.com/office/drawing/2014/main" xmlns="" id="{1A89906F-AAFC-4DA6-9AA9-61D923CDD5FE}"/>
              </a:ext>
            </a:extLst>
          </p:cNvPr>
          <p:cNvPicPr>
            <a:picLocks noChangeAspect="1"/>
          </p:cNvPicPr>
          <p:nvPr/>
        </p:nvPicPr>
        <p:blipFill rotWithShape="1">
          <a:blip r:embed="rId2"/>
          <a:srcRect l="12709" r="13925" b="-1"/>
          <a:stretch/>
        </p:blipFill>
        <p:spPr>
          <a:xfrm>
            <a:off x="20" y="10"/>
            <a:ext cx="7537685" cy="6857990"/>
          </a:xfrm>
          <a:prstGeom prst="rect">
            <a:avLst/>
          </a:prstGeom>
        </p:spPr>
      </p:pic>
      <p:sp>
        <p:nvSpPr>
          <p:cNvPr id="13" name="Rectangle 12">
            <a:extLst>
              <a:ext uri="{FF2B5EF4-FFF2-40B4-BE49-F238E27FC236}">
                <a16:creationId xmlns:a16="http://schemas.microsoft.com/office/drawing/2014/main" xmlns="" id="{B01B0E58-A5C8-4CDA-A2E0-35DF94E598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5391429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B90719F-8811-4596-901C-63A1DA0E5EF0}"/>
              </a:ext>
            </a:extLst>
          </p:cNvPr>
          <p:cNvSpPr>
            <a:spLocks noGrp="1"/>
          </p:cNvSpPr>
          <p:nvPr>
            <p:ph type="title"/>
          </p:nvPr>
        </p:nvSpPr>
        <p:spPr>
          <a:xfrm>
            <a:off x="1097280" y="263529"/>
            <a:ext cx="10058400" cy="1450757"/>
          </a:xfrm>
        </p:spPr>
        <p:txBody>
          <a:bodyPr/>
          <a:lstStyle/>
          <a:p>
            <a:r>
              <a:rPr lang="fr-BE" dirty="0"/>
              <a:t>OBJECTIFS</a:t>
            </a:r>
          </a:p>
        </p:txBody>
      </p:sp>
      <p:sp>
        <p:nvSpPr>
          <p:cNvPr id="3" name="Espace réservé du contenu 2">
            <a:extLst>
              <a:ext uri="{FF2B5EF4-FFF2-40B4-BE49-F238E27FC236}">
                <a16:creationId xmlns:a16="http://schemas.microsoft.com/office/drawing/2014/main" xmlns="" id="{F6CF0D19-F3E8-424A-8932-140B5FFBC88C}"/>
              </a:ext>
            </a:extLst>
          </p:cNvPr>
          <p:cNvSpPr>
            <a:spLocks noGrp="1"/>
          </p:cNvSpPr>
          <p:nvPr>
            <p:ph idx="1"/>
          </p:nvPr>
        </p:nvSpPr>
        <p:spPr/>
        <p:txBody>
          <a:bodyPr/>
          <a:lstStyle/>
          <a:p>
            <a:r>
              <a:rPr lang="fr-FR" sz="1800" dirty="0"/>
              <a:t>Les objectifs majeurs du thème sont : </a:t>
            </a:r>
            <a:endParaRPr lang="fr-BE" sz="1800" dirty="0"/>
          </a:p>
          <a:p>
            <a:pPr lvl="0"/>
            <a:r>
              <a:rPr lang="fr-FR" sz="1800" dirty="0"/>
              <a:t>- Analyser l’organisation spatiale d’une ville belge à la lumière de modèles théoriques établis par des géographes </a:t>
            </a:r>
            <a:endParaRPr lang="fr-BE" sz="1800" dirty="0"/>
          </a:p>
          <a:p>
            <a:pPr lvl="0">
              <a:buFontTx/>
              <a:buChar char="-"/>
            </a:pPr>
            <a:r>
              <a:rPr lang="fr-FR" sz="1800" dirty="0"/>
              <a:t>Identifier les manifestations, les acteurs et les conséquences des mutations spatiales et paysagères</a:t>
            </a:r>
          </a:p>
          <a:p>
            <a:pPr lvl="0">
              <a:buFontTx/>
              <a:buChar char="-"/>
            </a:pPr>
            <a:r>
              <a:rPr lang="fr-FR" sz="1800" dirty="0"/>
              <a:t>Se situer par rapport à des choix de lieu de vie (ville ou campagne)</a:t>
            </a:r>
            <a:endParaRPr lang="fr-BE" sz="1800" dirty="0"/>
          </a:p>
          <a:p>
            <a:endParaRPr lang="fr-BE" dirty="0"/>
          </a:p>
        </p:txBody>
      </p:sp>
    </p:spTree>
    <p:extLst>
      <p:ext uri="{BB962C8B-B14F-4D97-AF65-F5344CB8AC3E}">
        <p14:creationId xmlns:p14="http://schemas.microsoft.com/office/powerpoint/2010/main" val="345523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5C353BC-1787-411F-91E4-3E509996D684}"/>
              </a:ext>
            </a:extLst>
          </p:cNvPr>
          <p:cNvSpPr>
            <a:spLocks noGrp="1"/>
          </p:cNvSpPr>
          <p:nvPr>
            <p:ph type="title"/>
          </p:nvPr>
        </p:nvSpPr>
        <p:spPr/>
        <p:txBody>
          <a:bodyPr>
            <a:normAutofit/>
          </a:bodyPr>
          <a:lstStyle/>
          <a:p>
            <a:r>
              <a:rPr lang="fr-BE" dirty="0"/>
              <a:t>Répartition géographique</a:t>
            </a:r>
            <a:br>
              <a:rPr lang="fr-BE" dirty="0"/>
            </a:br>
            <a:r>
              <a:rPr lang="fr-BE" sz="2000" dirty="0"/>
              <a:t>Les grandes villes belges sont très ……………………réparties : toutes sont situées au …………..du sillon Sambre-Meuse, ou appartiennent à celui-ci.</a:t>
            </a:r>
            <a:endParaRPr lang="fr-BE" dirty="0"/>
          </a:p>
        </p:txBody>
      </p:sp>
      <p:pic>
        <p:nvPicPr>
          <p:cNvPr id="1026" name="Picture 2" descr="Résultat de recherche d'images pour &quot;grandes villes et fleuves en belgique&quot;">
            <a:extLst>
              <a:ext uri="{FF2B5EF4-FFF2-40B4-BE49-F238E27FC236}">
                <a16:creationId xmlns:a16="http://schemas.microsoft.com/office/drawing/2014/main" xmlns="" id="{E5AA162B-F751-413A-B335-7869C0CEA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617" y="1890875"/>
            <a:ext cx="4876800" cy="4829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ésultat de recherche d'images pour &quot;villes belge influence&quot;">
            <a:extLst>
              <a:ext uri="{FF2B5EF4-FFF2-40B4-BE49-F238E27FC236}">
                <a16:creationId xmlns:a16="http://schemas.microsoft.com/office/drawing/2014/main" xmlns="" id="{AA6E51B5-290C-4DC1-A0A9-018411E68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0957" y="2070087"/>
            <a:ext cx="6295098" cy="444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128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D29D2FA-14B7-421C-8398-042F8CF90065}"/>
              </a:ext>
            </a:extLst>
          </p:cNvPr>
          <p:cNvSpPr>
            <a:spLocks noGrp="1"/>
          </p:cNvSpPr>
          <p:nvPr>
            <p:ph type="title"/>
          </p:nvPr>
        </p:nvSpPr>
        <p:spPr>
          <a:xfrm>
            <a:off x="1066800" y="932990"/>
            <a:ext cx="10058400" cy="1450757"/>
          </a:xfrm>
        </p:spPr>
        <p:txBody>
          <a:bodyPr>
            <a:normAutofit fontScale="90000"/>
          </a:bodyPr>
          <a:lstStyle/>
          <a:p>
            <a:r>
              <a:rPr lang="fr-FR" dirty="0"/>
              <a:t>DÉCRIRE : POSITIONNER ET SITUER DES OBJETS DANS L’ESPACE </a:t>
            </a:r>
            <a:r>
              <a:rPr lang="fr-BE" dirty="0"/>
              <a:t/>
            </a:r>
            <a:br>
              <a:rPr lang="fr-BE" dirty="0"/>
            </a:br>
            <a:endParaRPr lang="fr-BE" dirty="0"/>
          </a:p>
        </p:txBody>
      </p:sp>
      <p:sp>
        <p:nvSpPr>
          <p:cNvPr id="3" name="Espace réservé du contenu 2">
            <a:extLst>
              <a:ext uri="{FF2B5EF4-FFF2-40B4-BE49-F238E27FC236}">
                <a16:creationId xmlns:a16="http://schemas.microsoft.com/office/drawing/2014/main" xmlns="" id="{C6DFFF11-E4DB-468B-ACEB-5C933DB17AAD}"/>
              </a:ext>
            </a:extLst>
          </p:cNvPr>
          <p:cNvSpPr>
            <a:spLocks noGrp="1"/>
          </p:cNvSpPr>
          <p:nvPr>
            <p:ph idx="1"/>
          </p:nvPr>
        </p:nvSpPr>
        <p:spPr>
          <a:xfrm>
            <a:off x="581192" y="2383747"/>
            <a:ext cx="11029615" cy="3634486"/>
          </a:xfrm>
        </p:spPr>
        <p:txBody>
          <a:bodyPr/>
          <a:lstStyle/>
          <a:p>
            <a:r>
              <a:rPr lang="fr-FR" b="1" dirty="0"/>
              <a:t>Décris la situation géographique de la ville d’Esneux / La Roche-en-Ardenne par la technique du zoom. </a:t>
            </a:r>
            <a:endParaRPr lang="fr-BE" dirty="0"/>
          </a:p>
          <a:p>
            <a:r>
              <a:rPr lang="fr-FR" dirty="0"/>
              <a:t>……………………………………………………………………………………………………………………………………………………………………………………………………………………………………………………………………………………………………………………………………………………………………………………………………………………………………………………………………………………………………………………………………………………………………………………………………………………………………………………………………………………………………………………………………………………………………………………………………………………………………………………………………………………………………………………………………………………………………………………………</a:t>
            </a:r>
            <a:endParaRPr lang="fr-BE" dirty="0"/>
          </a:p>
        </p:txBody>
      </p:sp>
    </p:spTree>
    <p:extLst>
      <p:ext uri="{BB962C8B-B14F-4D97-AF65-F5344CB8AC3E}">
        <p14:creationId xmlns:p14="http://schemas.microsoft.com/office/powerpoint/2010/main" val="284949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7622850-178A-4D59-BB17-E92946E030D3}"/>
              </a:ext>
            </a:extLst>
          </p:cNvPr>
          <p:cNvSpPr>
            <a:spLocks noGrp="1"/>
          </p:cNvSpPr>
          <p:nvPr>
            <p:ph type="title"/>
          </p:nvPr>
        </p:nvSpPr>
        <p:spPr/>
        <p:txBody>
          <a:bodyPr/>
          <a:lstStyle/>
          <a:p>
            <a:r>
              <a:rPr lang="fr-BE" dirty="0"/>
              <a:t>Facteurs de localisation </a:t>
            </a:r>
          </a:p>
        </p:txBody>
      </p:sp>
      <p:sp>
        <p:nvSpPr>
          <p:cNvPr id="3" name="Espace réservé du contenu 2">
            <a:extLst>
              <a:ext uri="{FF2B5EF4-FFF2-40B4-BE49-F238E27FC236}">
                <a16:creationId xmlns:a16="http://schemas.microsoft.com/office/drawing/2014/main" xmlns="" id="{A5948B7D-F746-4B8D-BF9D-4D41B5B49A18}"/>
              </a:ext>
            </a:extLst>
          </p:cNvPr>
          <p:cNvSpPr>
            <a:spLocks noGrp="1"/>
          </p:cNvSpPr>
          <p:nvPr>
            <p:ph idx="1"/>
          </p:nvPr>
        </p:nvSpPr>
        <p:spPr>
          <a:xfrm>
            <a:off x="581193" y="2248099"/>
            <a:ext cx="11029615" cy="4059936"/>
          </a:xfrm>
        </p:spPr>
        <p:txBody>
          <a:bodyPr>
            <a:normAutofit fontScale="85000" lnSpcReduction="10000"/>
          </a:bodyPr>
          <a:lstStyle/>
          <a:p>
            <a:r>
              <a:rPr lang="fr-BE" b="1" dirty="0"/>
              <a:t>Par facteur de localisation, on entend tout phénomène susceptible d’influer d’une manière ou d’une autre sur le choix d’une localisation.</a:t>
            </a:r>
          </a:p>
          <a:p>
            <a:pPr marL="0" indent="0">
              <a:buNone/>
            </a:pPr>
            <a:r>
              <a:rPr lang="fr-BE" dirty="0"/>
              <a:t>De la majorité des travaux  consacrés aux localisations, on peut dégager les quatre grands principes suivants : </a:t>
            </a:r>
          </a:p>
          <a:p>
            <a:pPr marL="342900" indent="-342900">
              <a:buAutoNum type="arabicPeriod"/>
            </a:pPr>
            <a:r>
              <a:rPr lang="fr-BE" dirty="0"/>
              <a:t>Un facteur ne peut à lui seul expliquer une localisation : même la présence d’une matière première ne peut être la seule cause d’une implantation.</a:t>
            </a:r>
          </a:p>
          <a:p>
            <a:pPr marL="342900" indent="-342900">
              <a:buAutoNum type="arabicPeriod"/>
            </a:pPr>
            <a:r>
              <a:rPr lang="fr-BE" dirty="0"/>
              <a:t>Un même facteur peut exercer des influences diverses : ainsi la présence d’une main d’œuvre qualifiée peut attirer certaines entreprises et en repousser d’autres.</a:t>
            </a:r>
          </a:p>
          <a:p>
            <a:pPr marL="342900" indent="-342900">
              <a:buAutoNum type="arabicPeriod"/>
            </a:pPr>
            <a:r>
              <a:rPr lang="fr-BE" dirty="0"/>
              <a:t>Le choix d’une localisation est la résultante d’un nombre plus ou moins grand de facteurs dont le poids et la diversité varient fortement d’une situation à l’autre</a:t>
            </a:r>
          </a:p>
          <a:p>
            <a:pPr marL="342900" indent="-342900">
              <a:buAutoNum type="arabicPeriod"/>
            </a:pPr>
            <a:r>
              <a:rPr lang="fr-BE" dirty="0"/>
              <a:t>La sélection finale d’une localisation est toujours une question de compromis et d’options car, comme le dit R. </a:t>
            </a:r>
            <a:r>
              <a:rPr lang="fr-BE" dirty="0" err="1"/>
              <a:t>Muther</a:t>
            </a:r>
            <a:r>
              <a:rPr lang="fr-BE" dirty="0"/>
              <a:t> «  il est rare de trouver un emplacement parfait, permettant une implantation parfaite pour un prix parfait ». Les dirigeants choisissent donc ce qui convient le mieux à partir de ce qu’ils veulent et en fonction de ce qui est disponible. </a:t>
            </a:r>
          </a:p>
        </p:txBody>
      </p:sp>
    </p:spTree>
    <p:extLst>
      <p:ext uri="{BB962C8B-B14F-4D97-AF65-F5344CB8AC3E}">
        <p14:creationId xmlns:p14="http://schemas.microsoft.com/office/powerpoint/2010/main" val="367645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60F1BD8-93B3-48CC-806B-09CEF3212D78}"/>
              </a:ext>
            </a:extLst>
          </p:cNvPr>
          <p:cNvSpPr>
            <a:spLocks noGrp="1"/>
          </p:cNvSpPr>
          <p:nvPr>
            <p:ph type="title"/>
          </p:nvPr>
        </p:nvSpPr>
        <p:spPr/>
        <p:txBody>
          <a:bodyPr/>
          <a:lstStyle/>
          <a:p>
            <a:r>
              <a:rPr lang="fr-BE" dirty="0"/>
              <a:t>Les fonctions urbaines </a:t>
            </a:r>
          </a:p>
        </p:txBody>
      </p:sp>
      <p:sp>
        <p:nvSpPr>
          <p:cNvPr id="3" name="Espace réservé du contenu 2">
            <a:extLst>
              <a:ext uri="{FF2B5EF4-FFF2-40B4-BE49-F238E27FC236}">
                <a16:creationId xmlns:a16="http://schemas.microsoft.com/office/drawing/2014/main" xmlns="" id="{5A071742-892F-4F72-858C-E99D433C7D07}"/>
              </a:ext>
            </a:extLst>
          </p:cNvPr>
          <p:cNvSpPr>
            <a:spLocks noGrp="1"/>
          </p:cNvSpPr>
          <p:nvPr>
            <p:ph idx="1"/>
          </p:nvPr>
        </p:nvSpPr>
        <p:spPr/>
        <p:txBody>
          <a:bodyPr>
            <a:normAutofit fontScale="92500"/>
          </a:bodyPr>
          <a:lstStyle/>
          <a:p>
            <a:r>
              <a:rPr lang="fr-BE" b="1" dirty="0"/>
              <a:t>DIVERSITÉ</a:t>
            </a:r>
            <a:r>
              <a:rPr lang="fr-BE" dirty="0"/>
              <a:t> : Même si l'une d'entre-elles peut dominer les autres, les fonctions des villes sont variées :</a:t>
            </a:r>
          </a:p>
          <a:p>
            <a:pPr marL="0" indent="0">
              <a:buNone/>
            </a:pPr>
            <a:r>
              <a:rPr lang="fr-BE" dirty="0"/>
              <a:t>fonctions résidentielle, industrielle, scolaire, culturelle, administrative, politique, financière, touristique.</a:t>
            </a:r>
          </a:p>
          <a:p>
            <a:pPr marL="0" indent="0">
              <a:buNone/>
            </a:pPr>
            <a:endParaRPr lang="fr-BE" dirty="0"/>
          </a:p>
          <a:p>
            <a:r>
              <a:rPr lang="fr-BE" b="1" dirty="0"/>
              <a:t>HIÉRARCHIE URBAINE </a:t>
            </a:r>
            <a:r>
              <a:rPr lang="fr-BE" dirty="0"/>
              <a:t>: Les fonctions urbaines sont d'autant plus développées et variées que la ville est importante.</a:t>
            </a:r>
          </a:p>
          <a:p>
            <a:pPr marL="0" indent="0">
              <a:buNone/>
            </a:pPr>
            <a:r>
              <a:rPr lang="fr-BE" dirty="0"/>
              <a:t>Les caractéristiques de l'espace sur lequel elle rayonne contribue à privilégier certaines fonctions.</a:t>
            </a:r>
          </a:p>
          <a:p>
            <a:pPr marL="0" indent="0">
              <a:buNone/>
            </a:pPr>
            <a:r>
              <a:rPr lang="fr-BE" dirty="0"/>
              <a:t>Une hiérarchie des villes peut être établie en fonction de la quantité, de la qualité et de la spécificité des biens et des services qu'elles offrent.</a:t>
            </a:r>
          </a:p>
        </p:txBody>
      </p:sp>
    </p:spTree>
    <p:extLst>
      <p:ext uri="{BB962C8B-B14F-4D97-AF65-F5344CB8AC3E}">
        <p14:creationId xmlns:p14="http://schemas.microsoft.com/office/powerpoint/2010/main" val="257083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B80F9A3-7348-4900-952C-8801EC9F3BCD}"/>
              </a:ext>
            </a:extLst>
          </p:cNvPr>
          <p:cNvSpPr>
            <a:spLocks noGrp="1"/>
          </p:cNvSpPr>
          <p:nvPr>
            <p:ph type="title"/>
          </p:nvPr>
        </p:nvSpPr>
        <p:spPr>
          <a:xfrm>
            <a:off x="882815" y="338146"/>
            <a:ext cx="10058400" cy="1450757"/>
          </a:xfrm>
        </p:spPr>
        <p:txBody>
          <a:bodyPr/>
          <a:lstStyle/>
          <a:p>
            <a:r>
              <a:rPr lang="fr-BE" dirty="0"/>
              <a:t>Milieu naturel : </a:t>
            </a:r>
            <a:br>
              <a:rPr lang="fr-BE" dirty="0"/>
            </a:br>
            <a:r>
              <a:rPr lang="fr-BE" dirty="0"/>
              <a:t>atouts et contraintes</a:t>
            </a:r>
          </a:p>
        </p:txBody>
      </p:sp>
      <p:sp>
        <p:nvSpPr>
          <p:cNvPr id="3" name="Espace réservé du contenu 2">
            <a:extLst>
              <a:ext uri="{FF2B5EF4-FFF2-40B4-BE49-F238E27FC236}">
                <a16:creationId xmlns:a16="http://schemas.microsoft.com/office/drawing/2014/main" xmlns="" id="{780F79BA-24F9-4634-A070-9F6D9CE0686A}"/>
              </a:ext>
            </a:extLst>
          </p:cNvPr>
          <p:cNvSpPr>
            <a:spLocks noGrp="1"/>
          </p:cNvSpPr>
          <p:nvPr>
            <p:ph idx="1"/>
          </p:nvPr>
        </p:nvSpPr>
        <p:spPr>
          <a:xfrm>
            <a:off x="882815" y="2120147"/>
            <a:ext cx="5991886" cy="3814980"/>
          </a:xfrm>
        </p:spPr>
        <p:txBody>
          <a:bodyPr>
            <a:normAutofit lnSpcReduction="10000"/>
          </a:bodyPr>
          <a:lstStyle/>
          <a:p>
            <a:r>
              <a:rPr lang="fr-BE" dirty="0"/>
              <a:t>Le milieu naturel a joué un rôle important dans la naissance et le développement de certaines villes : site de défense, site de pont, site portuaire, ...</a:t>
            </a:r>
          </a:p>
          <a:p>
            <a:r>
              <a:rPr lang="fr-BE" dirty="0"/>
              <a:t>Les atouts du site originel ne jouent plus qu'un rôle secondaire aujourd'hui, à l'exclusion de leur exploitation touristique éventuelle.</a:t>
            </a:r>
          </a:p>
          <a:p>
            <a:r>
              <a:rPr lang="fr-BE" dirty="0"/>
              <a:t>Le site originel peut présenter aujourd'hui des contraintes pour l'aménagement (notamment la circulation) et l'extension de la ville.</a:t>
            </a:r>
          </a:p>
          <a:p>
            <a:r>
              <a:rPr lang="fr-BE" dirty="0"/>
              <a:t>Le milieu naturel peut être à l'origine de certaines ségrégations socio-spatiales (ville haute/ville basse).</a:t>
            </a:r>
          </a:p>
        </p:txBody>
      </p:sp>
      <p:pic>
        <p:nvPicPr>
          <p:cNvPr id="2050" name="Picture 2" descr="Résultat de recherche d'images pour &quot;huy moyen age&quot;">
            <a:extLst>
              <a:ext uri="{FF2B5EF4-FFF2-40B4-BE49-F238E27FC236}">
                <a16:creationId xmlns:a16="http://schemas.microsoft.com/office/drawing/2014/main" xmlns="" id="{420429B8-B169-45A2-822C-2550996B6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432" y="190790"/>
            <a:ext cx="4374254" cy="29005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o paulo segregation spatiale">
            <a:extLst>
              <a:ext uri="{FF2B5EF4-FFF2-40B4-BE49-F238E27FC236}">
                <a16:creationId xmlns:a16="http://schemas.microsoft.com/office/drawing/2014/main" xmlns="" id="{7EA3190E-4243-4691-AD00-A03D4DB83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4432" y="3422540"/>
            <a:ext cx="4083740" cy="272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211883"/>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DividendVTI">
  <a:themeElements>
    <a:clrScheme name="AnalogousFromRegularSeed_2SEEDS">
      <a:dk1>
        <a:srgbClr val="000000"/>
      </a:dk1>
      <a:lt1>
        <a:srgbClr val="FFFFFF"/>
      </a:lt1>
      <a:dk2>
        <a:srgbClr val="243641"/>
      </a:dk2>
      <a:lt2>
        <a:srgbClr val="E2E5E8"/>
      </a:lt2>
      <a:accent1>
        <a:srgbClr val="B1793B"/>
      </a:accent1>
      <a:accent2>
        <a:srgbClr val="C35A4D"/>
      </a:accent2>
      <a:accent3>
        <a:srgbClr val="A9A342"/>
      </a:accent3>
      <a:accent4>
        <a:srgbClr val="3BB1AE"/>
      </a:accent4>
      <a:accent5>
        <a:srgbClr val="4D95C3"/>
      </a:accent5>
      <a:accent6>
        <a:srgbClr val="465CB6"/>
      </a:accent6>
      <a:hlink>
        <a:srgbClr val="447FC0"/>
      </a:hlink>
      <a:folHlink>
        <a:srgbClr val="7F7F7F"/>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1246</TotalTime>
  <Words>1145</Words>
  <Application>Microsoft Office PowerPoint</Application>
  <PresentationFormat>Grand écran</PresentationFormat>
  <Paragraphs>88</Paragraphs>
  <Slides>20</Slides>
  <Notes>3</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20</vt:i4>
      </vt:variant>
    </vt:vector>
  </HeadingPairs>
  <TitlesOfParts>
    <vt:vector size="28" baseType="lpstr">
      <vt:lpstr>Bookman Old Style</vt:lpstr>
      <vt:lpstr>Calibri</vt:lpstr>
      <vt:lpstr>Franklin Gothic Book</vt:lpstr>
      <vt:lpstr>Franklin Gothic Demi</vt:lpstr>
      <vt:lpstr>Gill Sans MT</vt:lpstr>
      <vt:lpstr>Wingdings 2</vt:lpstr>
      <vt:lpstr>RetrospectVTI</vt:lpstr>
      <vt:lpstr>DividendVTI</vt:lpstr>
      <vt:lpstr>Présentation PowerPoint</vt:lpstr>
      <vt:lpstr>TABLE DES MATIERES</vt:lpstr>
      <vt:lpstr>Les mutations urbaines</vt:lpstr>
      <vt:lpstr>OBJECTIFS</vt:lpstr>
      <vt:lpstr>Répartition géographique Les grandes villes belges sont très ……………………réparties : toutes sont situées au …………..du sillon Sambre-Meuse, ou appartiennent à celui-ci.</vt:lpstr>
      <vt:lpstr>DÉCRIRE : POSITIONNER ET SITUER DES OBJETS DANS L’ESPACE  </vt:lpstr>
      <vt:lpstr>Facteurs de localisation </vt:lpstr>
      <vt:lpstr>Les fonctions urbaines </vt:lpstr>
      <vt:lpstr>Milieu naturel :  atouts et contraintes</vt:lpstr>
      <vt:lpstr>Système socio-économique</vt:lpstr>
      <vt:lpstr>Présentation PowerPoint</vt:lpstr>
      <vt:lpstr>Structuration de l’espace</vt:lpstr>
      <vt:lpstr>Structure de la périphérie</vt:lpstr>
      <vt:lpstr>Affectation des sols </vt:lpstr>
      <vt:lpstr>Rôle structurant des villes </vt:lpstr>
      <vt:lpstr>Rôle structurant des villes </vt:lpstr>
      <vt:lpstr>Présentation PowerPoint</vt:lpstr>
      <vt:lpstr>Mutations urbaines</vt:lpstr>
      <vt:lpstr>Paysage : reflet de la diversité et de l’évolution</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Olivier Lizin</dc:creator>
  <cp:lastModifiedBy>HP</cp:lastModifiedBy>
  <cp:revision>185</cp:revision>
  <dcterms:created xsi:type="dcterms:W3CDTF">2020-04-19T12:03:27Z</dcterms:created>
  <dcterms:modified xsi:type="dcterms:W3CDTF">2020-05-20T16:10:14Z</dcterms:modified>
</cp:coreProperties>
</file>