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8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5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6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9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4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3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5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7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7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0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2" r:id="rId6"/>
    <p:sldLayoutId id="2147483708" r:id="rId7"/>
    <p:sldLayoutId id="2147483709" r:id="rId8"/>
    <p:sldLayoutId id="2147483710" r:id="rId9"/>
    <p:sldLayoutId id="2147483711" r:id="rId10"/>
    <p:sldLayoutId id="214748371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B246237-850D-4B05-BD30-19C3ABF833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r="-1" b="1570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8138E3F-616B-4A13-8332-D17814968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BE" sz="10800" dirty="0"/>
              <a:t>Thème 1: Milieu, un mot piège!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TRO">
            <a:hlinkClick r:id="" action="ppaction://media"/>
            <a:extLst>
              <a:ext uri="{FF2B5EF4-FFF2-40B4-BE49-F238E27FC236}">
                <a16:creationId xmlns:a16="http://schemas.microsoft.com/office/drawing/2014/main" id="{DC667BAC-938A-4425-A797-0CD78903E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27040" y="53292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41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06F64B8-883D-4859-A0F9-30EA7F8A14EB}"/>
              </a:ext>
            </a:extLst>
          </p:cNvPr>
          <p:cNvSpPr txBox="1"/>
          <p:nvPr/>
        </p:nvSpPr>
        <p:spPr>
          <a:xfrm>
            <a:off x="888275" y="1166949"/>
            <a:ext cx="1099892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fr-FR" sz="2000" b="1" u="sng" dirty="0">
                <a:latin typeface="+mj-lt"/>
              </a:rPr>
              <a:t>Distinction vivant/ Non-vivant :</a:t>
            </a:r>
          </a:p>
          <a:p>
            <a:r>
              <a:rPr lang="fr-FR" b="1" dirty="0">
                <a:latin typeface="+mj-lt"/>
              </a:rPr>
              <a:t>Les êtres vivants </a:t>
            </a:r>
            <a:r>
              <a:rPr lang="fr-FR" b="1" u="sng" dirty="0">
                <a:latin typeface="+mj-lt"/>
              </a:rPr>
              <a:t>se caractérisent</a:t>
            </a:r>
            <a:r>
              <a:rPr lang="fr-FR" b="1" dirty="0">
                <a:latin typeface="+mj-lt"/>
              </a:rPr>
              <a:t>, notamment, par leur capacité à :</a:t>
            </a:r>
          </a:p>
          <a:p>
            <a:r>
              <a:rPr lang="fr-FR" b="1" dirty="0">
                <a:latin typeface="+mj-lt"/>
              </a:rPr>
              <a:t> - réagir aux stimuli, ces stimuli peuvent être des modifications du milieu physique  (diminution de la luminosité …) ou des signaux émis par d’autres êtres vivants (sons, odeurs …),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b="1" dirty="0">
                <a:latin typeface="+mj-lt"/>
                <a:sym typeface="Wingdings" panose="05000000000000000000" pitchFamily="2" charset="2"/>
              </a:rPr>
              <a:t>Exemple:  </a:t>
            </a:r>
            <a:r>
              <a:rPr lang="fr-BE" sz="2400" i="1" dirty="0">
                <a:solidFill>
                  <a:srgbClr val="00B05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L’abeille</a:t>
            </a:r>
            <a:r>
              <a:rPr lang="fr-BE" sz="2400" i="1" dirty="0">
                <a:latin typeface="Aldhabi" panose="020B0604020202020204" pitchFamily="2" charset="-78"/>
                <a:cs typeface="Aldhabi" panose="020B0604020202020204" pitchFamily="2" charset="-78"/>
              </a:rPr>
              <a:t> ne peut résister au </a:t>
            </a:r>
            <a:r>
              <a:rPr lang="fr-BE" sz="2400" i="1" dirty="0">
                <a:solidFill>
                  <a:srgbClr val="FF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nectar parfumé </a:t>
            </a:r>
            <a:r>
              <a:rPr lang="fr-BE" sz="2400" i="1" dirty="0">
                <a:latin typeface="Aldhabi" panose="020B0604020202020204" pitchFamily="2" charset="-78"/>
                <a:cs typeface="Aldhabi" panose="020B0604020202020204" pitchFamily="2" charset="-78"/>
              </a:rPr>
              <a:t>de</a:t>
            </a:r>
            <a:r>
              <a:rPr lang="fr-BE" sz="2400" i="1" dirty="0">
                <a:solidFill>
                  <a:srgbClr val="FF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fr-BE" sz="2400" i="1" dirty="0">
                <a:solidFill>
                  <a:srgbClr val="6666FF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la sauge.</a:t>
            </a:r>
          </a:p>
          <a:p>
            <a:r>
              <a:rPr lang="fr-BE" sz="2400" i="1" dirty="0">
                <a:solidFill>
                  <a:schemeClr val="accent5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L’abeille est celle qui reçoit le stimulus olfactif</a:t>
            </a:r>
          </a:p>
          <a:p>
            <a:r>
              <a:rPr lang="fr-BE" sz="2400" i="1" dirty="0">
                <a:solidFill>
                  <a:srgbClr val="FF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Le nectar parfumé  est le stimulus</a:t>
            </a:r>
          </a:p>
          <a:p>
            <a:r>
              <a:rPr lang="fr-BE" sz="2400" i="1" dirty="0">
                <a:solidFill>
                  <a:srgbClr val="6666FF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La sauge  est celle qui  envoi  le stimulus </a:t>
            </a:r>
          </a:p>
          <a:p>
            <a:endParaRPr lang="fr-BE" sz="2400" i="1" dirty="0">
              <a:solidFill>
                <a:srgbClr val="6666FF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latin typeface="+mj-lt"/>
              </a:rPr>
              <a:t>se reproduire, manger, mourir, grandir, naître, respirer,</a:t>
            </a:r>
          </a:p>
          <a:p>
            <a:endParaRPr lang="fr-FR" b="1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latin typeface="+mj-lt"/>
              </a:rPr>
              <a:t>échanger de la matière (eau, air, nourriture).</a:t>
            </a:r>
          </a:p>
          <a:p>
            <a:endParaRPr lang="fr-BE" b="1" dirty="0">
              <a:latin typeface="+mj-lt"/>
            </a:endParaRPr>
          </a:p>
        </p:txBody>
      </p:sp>
      <p:pic>
        <p:nvPicPr>
          <p:cNvPr id="4" name="DIA 1 THEME 1">
            <a:hlinkClick r:id="" action="ppaction://media"/>
            <a:extLst>
              <a:ext uri="{FF2B5EF4-FFF2-40B4-BE49-F238E27FC236}">
                <a16:creationId xmlns:a16="http://schemas.microsoft.com/office/drawing/2014/main" id="{EC3192AB-C03A-4D29-83AD-E6157FE84F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1829" y="2067560"/>
            <a:ext cx="406400" cy="406400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E3A0D4A-C1DC-4D75-B415-5C25A517A0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1635" y="373089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4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3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E8249F5-C212-4441-B649-65724D324525}"/>
              </a:ext>
            </a:extLst>
          </p:cNvPr>
          <p:cNvSpPr txBox="1"/>
          <p:nvPr/>
        </p:nvSpPr>
        <p:spPr>
          <a:xfrm>
            <a:off x="1105988" y="1402079"/>
            <a:ext cx="1098150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b) </a:t>
            </a:r>
            <a:r>
              <a:rPr lang="fr-FR" sz="2000" b="1" u="sng" dirty="0">
                <a:latin typeface="+mj-lt"/>
              </a:rPr>
              <a:t>Distinction milieu physique/ milieu de vie </a:t>
            </a:r>
            <a:r>
              <a:rPr lang="fr-FR" dirty="0">
                <a:latin typeface="+mj-lt"/>
              </a:rPr>
              <a:t>:</a:t>
            </a:r>
          </a:p>
          <a:p>
            <a:r>
              <a:rPr lang="fr-FR" dirty="0">
                <a:latin typeface="+mj-lt"/>
              </a:rPr>
              <a:t>Un milieu physique est avant tout un espace. </a:t>
            </a:r>
          </a:p>
          <a:p>
            <a:r>
              <a:rPr lang="fr-FR" dirty="0">
                <a:latin typeface="+mj-lt"/>
              </a:rPr>
              <a:t>Les milieux physiques, à la surface de la Terre, se présentent sous un des trois états (solide, liquide ou gazeux). </a:t>
            </a:r>
          </a:p>
          <a:p>
            <a:r>
              <a:rPr lang="fr-FR" dirty="0">
                <a:latin typeface="+mj-lt"/>
              </a:rPr>
              <a:t>De nombreux milieux physiques sont à la disposition des êtres vivants. </a:t>
            </a:r>
          </a:p>
          <a:p>
            <a:r>
              <a:rPr lang="fr-FR" dirty="0">
                <a:latin typeface="+mj-lt"/>
              </a:rPr>
              <a:t>Un milieu physique devient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un milieu de vie ou biotope </a:t>
            </a:r>
            <a:r>
              <a:rPr lang="fr-FR" dirty="0">
                <a:latin typeface="+mj-lt"/>
              </a:rPr>
              <a:t>lorsqu’il abrite des êtres vivants. </a:t>
            </a:r>
          </a:p>
          <a:p>
            <a:r>
              <a:rPr lang="fr-FR" dirty="0">
                <a:latin typeface="+mj-lt"/>
              </a:rPr>
              <a:t>Il existe trois biotopes:</a:t>
            </a:r>
          </a:p>
          <a:p>
            <a:pPr marL="342900" indent="-342900">
              <a:buAutoNum type="arabicParenR"/>
            </a:pPr>
            <a:r>
              <a:rPr lang="fr-FR" dirty="0">
                <a:latin typeface="+mj-lt"/>
              </a:rPr>
              <a:t>Biotope </a:t>
            </a:r>
            <a:r>
              <a:rPr lang="fr-FR" dirty="0">
                <a:solidFill>
                  <a:schemeClr val="accent4"/>
                </a:solidFill>
                <a:latin typeface="+mj-lt"/>
              </a:rPr>
              <a:t>aquatique</a:t>
            </a:r>
          </a:p>
          <a:p>
            <a:pPr marL="342900" indent="-342900">
              <a:buAutoNum type="arabicParenR"/>
            </a:pPr>
            <a:r>
              <a:rPr lang="fr-FR" dirty="0">
                <a:latin typeface="+mj-lt"/>
              </a:rPr>
              <a:t>Biotope </a:t>
            </a:r>
            <a:r>
              <a:rPr lang="fr-FR" dirty="0">
                <a:solidFill>
                  <a:schemeClr val="accent4"/>
                </a:solidFill>
                <a:latin typeface="+mj-lt"/>
              </a:rPr>
              <a:t>aérien</a:t>
            </a:r>
          </a:p>
          <a:p>
            <a:pPr marL="342900" indent="-342900">
              <a:buAutoNum type="arabicParenR"/>
            </a:pPr>
            <a:r>
              <a:rPr lang="fr-FR" dirty="0">
                <a:latin typeface="+mj-lt"/>
              </a:rPr>
              <a:t>Biotope </a:t>
            </a:r>
            <a:r>
              <a:rPr lang="fr-FR" dirty="0">
                <a:solidFill>
                  <a:schemeClr val="accent4"/>
                </a:solidFill>
                <a:latin typeface="+mj-lt"/>
              </a:rPr>
              <a:t>terrestre </a:t>
            </a:r>
          </a:p>
          <a:p>
            <a:r>
              <a:rPr lang="fr-FR" dirty="0">
                <a:latin typeface="+mj-lt"/>
              </a:rPr>
              <a:t>Les milieux de vie contiennent toujours de </a:t>
            </a:r>
            <a:r>
              <a:rPr lang="fr-FR" dirty="0">
                <a:solidFill>
                  <a:srgbClr val="0070C0"/>
                </a:solidFill>
                <a:latin typeface="+mj-lt"/>
              </a:rPr>
              <a:t>l’oxygène et de l’eau</a:t>
            </a:r>
            <a:r>
              <a:rPr lang="fr-FR" dirty="0">
                <a:latin typeface="+mj-lt"/>
              </a:rPr>
              <a:t>.</a:t>
            </a:r>
            <a:endParaRPr lang="fr-BE" dirty="0">
              <a:latin typeface="+mj-lt"/>
            </a:endParaRP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0CEFA45-A913-46AE-B9D5-757F3C27BF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88252" y="277295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1FEAD59-CF5B-49EB-B35C-88C63A6DBA03}"/>
              </a:ext>
            </a:extLst>
          </p:cNvPr>
          <p:cNvSpPr txBox="1"/>
          <p:nvPr/>
        </p:nvSpPr>
        <p:spPr>
          <a:xfrm>
            <a:off x="905691" y="1045029"/>
            <a:ext cx="1022386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u="sng" dirty="0">
                <a:latin typeface="+mj-lt"/>
              </a:rPr>
              <a:t>c)</a:t>
            </a:r>
            <a:r>
              <a:rPr lang="fr-FR" sz="2000" b="1" u="sng" dirty="0">
                <a:latin typeface="+mj-lt"/>
              </a:rPr>
              <a:t> Classification des animaux :</a:t>
            </a:r>
          </a:p>
          <a:p>
            <a:endParaRPr lang="fr-FR" sz="2000" b="1" u="sng" dirty="0">
              <a:latin typeface="+mj-lt"/>
            </a:endParaRPr>
          </a:p>
          <a:p>
            <a:r>
              <a:rPr lang="fr-FR" dirty="0">
                <a:latin typeface="+mj-lt"/>
              </a:rPr>
              <a:t>Pour réaliser la classification d’une collection d’animaux, le scientifique se base, à l’heure actuelle, sur </a:t>
            </a:r>
            <a:r>
              <a:rPr lang="fr-FR" dirty="0">
                <a:solidFill>
                  <a:srgbClr val="0070C0"/>
                </a:solidFill>
                <a:latin typeface="+mj-lt"/>
              </a:rPr>
              <a:t>les caractères morphologiques</a:t>
            </a:r>
            <a:r>
              <a:rPr lang="fr-FR" dirty="0">
                <a:latin typeface="+mj-lt"/>
              </a:rPr>
              <a:t> qu’ils ont en commun (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classification phylogénétique</a:t>
            </a:r>
            <a:r>
              <a:rPr lang="fr-FR" dirty="0">
                <a:latin typeface="+mj-lt"/>
              </a:rPr>
              <a:t>) et non sur les biotopes dans lesquels ils vivent. </a:t>
            </a:r>
          </a:p>
          <a:p>
            <a:r>
              <a:rPr lang="fr-FR" dirty="0">
                <a:latin typeface="+mj-lt"/>
              </a:rPr>
              <a:t>Les animaux qui partagent les mêmes caractères morphologiques sont regroupés dans </a:t>
            </a:r>
            <a:r>
              <a:rPr lang="fr-FR" dirty="0">
                <a:solidFill>
                  <a:schemeClr val="accent4"/>
                </a:solidFill>
                <a:latin typeface="+mj-lt"/>
              </a:rPr>
              <a:t>un même ensemble</a:t>
            </a:r>
            <a:r>
              <a:rPr lang="fr-FR" dirty="0">
                <a:latin typeface="+mj-lt"/>
              </a:rPr>
              <a:t>. </a:t>
            </a:r>
          </a:p>
          <a:p>
            <a:r>
              <a:rPr lang="fr-FR" dirty="0">
                <a:latin typeface="+mj-lt"/>
              </a:rPr>
              <a:t>Les caractères partagés par cet ensemble d’animaux ont été hérités d’un ancêtre commun.  </a:t>
            </a:r>
          </a:p>
          <a:p>
            <a:r>
              <a:rPr lang="fr-FR" dirty="0">
                <a:latin typeface="+mj-lt"/>
              </a:rPr>
              <a:t>Pour une collection donnée, les ensembles ainsi formés s’emboîtent. Les animaux regroupés au sein </a:t>
            </a:r>
            <a:r>
              <a:rPr lang="fr-FR" dirty="0">
                <a:solidFill>
                  <a:srgbClr val="FFC000"/>
                </a:solidFill>
                <a:latin typeface="+mj-lt"/>
              </a:rPr>
              <a:t>d’une boite </a:t>
            </a:r>
            <a:r>
              <a:rPr lang="fr-FR" dirty="0">
                <a:latin typeface="+mj-lt"/>
              </a:rPr>
              <a:t>sont plus apparentés entre eux qu’ils ne le sont des animaux des autres boites. </a:t>
            </a:r>
          </a:p>
          <a:p>
            <a:r>
              <a:rPr lang="fr-FR" sz="2000" b="1" u="sng" dirty="0">
                <a:latin typeface="+mj-lt"/>
              </a:rPr>
              <a:t> </a:t>
            </a:r>
          </a:p>
          <a:p>
            <a:r>
              <a:rPr lang="fr-FR" sz="2000" b="1" u="sng" dirty="0">
                <a:latin typeface="+mj-lt"/>
              </a:rPr>
              <a:t>  </a:t>
            </a:r>
            <a:endParaRPr lang="fr-BE" sz="2000" b="1" u="sng" dirty="0">
              <a:latin typeface="+mj-lt"/>
            </a:endParaRPr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16B1D02-27BD-400A-93A8-6A04F3209F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14422" y="353930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8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233E38"/>
      </a:dk2>
      <a:lt2>
        <a:srgbClr val="E8E7E2"/>
      </a:lt2>
      <a:accent1>
        <a:srgbClr val="7389EA"/>
      </a:accent1>
      <a:accent2>
        <a:srgbClr val="54ACE5"/>
      </a:accent2>
      <a:accent3>
        <a:srgbClr val="45B2B0"/>
      </a:accent3>
      <a:accent4>
        <a:srgbClr val="40B884"/>
      </a:accent4>
      <a:accent5>
        <a:srgbClr val="3AB94C"/>
      </a:accent5>
      <a:accent6>
        <a:srgbClr val="61B542"/>
      </a:accent6>
      <a:hlink>
        <a:srgbClr val="8D8355"/>
      </a:hlink>
      <a:folHlink>
        <a:srgbClr val="848484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324</Words>
  <Application>Microsoft Office PowerPoint</Application>
  <PresentationFormat>Grand écran</PresentationFormat>
  <Paragraphs>30</Paragraphs>
  <Slides>4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Aldhabi</vt:lpstr>
      <vt:lpstr>Arial</vt:lpstr>
      <vt:lpstr>The Hand</vt:lpstr>
      <vt:lpstr>The Serif Hand Black</vt:lpstr>
      <vt:lpstr>Wingdings</vt:lpstr>
      <vt:lpstr>SketchyVTI</vt:lpstr>
      <vt:lpstr>Thème 1: Milieu, un mot piège!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1: Milieu, un mot piège!</dc:title>
  <dc:creator>Zeyneb</dc:creator>
  <cp:lastModifiedBy>Zeyneb</cp:lastModifiedBy>
  <cp:revision>14</cp:revision>
  <dcterms:created xsi:type="dcterms:W3CDTF">2020-03-24T14:19:03Z</dcterms:created>
  <dcterms:modified xsi:type="dcterms:W3CDTF">2020-03-25T12:59:52Z</dcterms:modified>
</cp:coreProperties>
</file>